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Default Extension="png" ContentType="image/pn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</p:sldIdLst>
  <p:sldSz cx="9144000" cy="6858000"/>
  <p:notesSz cx="9144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2600" b="1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pPr marL="38100">
              <a:lnSpc>
                <a:spcPts val="2940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006666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2600" b="1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pPr marL="38100">
              <a:lnSpc>
                <a:spcPts val="2940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006666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2600" b="1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pPr marL="38100">
              <a:lnSpc>
                <a:spcPts val="2940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006666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2600" b="1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pPr marL="38100">
              <a:lnSpc>
                <a:spcPts val="2940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2600" b="1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pPr marL="38100">
              <a:lnSpc>
                <a:spcPts val="2940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3194685" cy="6852284"/>
          </a:xfrm>
          <a:custGeom>
            <a:avLst/>
            <a:gdLst/>
            <a:ahLst/>
            <a:cxnLst/>
            <a:rect l="l" t="t" r="r" b="b"/>
            <a:pathLst>
              <a:path w="3194685" h="6852284">
                <a:moveTo>
                  <a:pt x="3194304" y="0"/>
                </a:moveTo>
                <a:lnTo>
                  <a:pt x="755904" y="0"/>
                </a:lnTo>
                <a:lnTo>
                  <a:pt x="457200" y="0"/>
                </a:lnTo>
                <a:lnTo>
                  <a:pt x="0" y="0"/>
                </a:lnTo>
                <a:lnTo>
                  <a:pt x="0" y="6851904"/>
                </a:lnTo>
                <a:lnTo>
                  <a:pt x="755904" y="6851904"/>
                </a:lnTo>
                <a:lnTo>
                  <a:pt x="755904" y="1159764"/>
                </a:lnTo>
                <a:lnTo>
                  <a:pt x="761326" y="1159764"/>
                </a:lnTo>
                <a:lnTo>
                  <a:pt x="761326" y="1050925"/>
                </a:lnTo>
                <a:lnTo>
                  <a:pt x="764108" y="1023683"/>
                </a:lnTo>
                <a:lnTo>
                  <a:pt x="774458" y="969200"/>
                </a:lnTo>
                <a:lnTo>
                  <a:pt x="795616" y="914425"/>
                </a:lnTo>
                <a:lnTo>
                  <a:pt x="827595" y="861009"/>
                </a:lnTo>
                <a:lnTo>
                  <a:pt x="869543" y="817524"/>
                </a:lnTo>
                <a:lnTo>
                  <a:pt x="921461" y="783958"/>
                </a:lnTo>
                <a:lnTo>
                  <a:pt x="1017930" y="757428"/>
                </a:lnTo>
                <a:lnTo>
                  <a:pt x="1059103" y="760603"/>
                </a:lnTo>
                <a:lnTo>
                  <a:pt x="3194304" y="757428"/>
                </a:lnTo>
                <a:lnTo>
                  <a:pt x="3194304" y="0"/>
                </a:lnTo>
                <a:close/>
              </a:path>
            </a:pathLst>
          </a:custGeom>
          <a:solidFill>
            <a:srgbClr val="00CC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bg object 17"/>
          <p:cNvSpPr/>
          <p:nvPr/>
        </p:nvSpPr>
        <p:spPr>
          <a:xfrm>
            <a:off x="228600" y="1981199"/>
            <a:ext cx="7385684" cy="312420"/>
          </a:xfrm>
          <a:custGeom>
            <a:avLst/>
            <a:gdLst/>
            <a:ahLst/>
            <a:cxnLst/>
            <a:rect l="l" t="t" r="r" b="b"/>
            <a:pathLst>
              <a:path w="7385684" h="312419">
                <a:moveTo>
                  <a:pt x="7385304" y="0"/>
                </a:moveTo>
                <a:lnTo>
                  <a:pt x="387096" y="0"/>
                </a:lnTo>
                <a:lnTo>
                  <a:pt x="381000" y="0"/>
                </a:lnTo>
                <a:lnTo>
                  <a:pt x="193548" y="0"/>
                </a:lnTo>
                <a:lnTo>
                  <a:pt x="142087" y="5588"/>
                </a:lnTo>
                <a:lnTo>
                  <a:pt x="95859" y="21336"/>
                </a:lnTo>
                <a:lnTo>
                  <a:pt x="56680" y="45770"/>
                </a:lnTo>
                <a:lnTo>
                  <a:pt x="26416" y="77393"/>
                </a:lnTo>
                <a:lnTo>
                  <a:pt x="6908" y="114706"/>
                </a:lnTo>
                <a:lnTo>
                  <a:pt x="0" y="156210"/>
                </a:lnTo>
                <a:lnTo>
                  <a:pt x="6908" y="197726"/>
                </a:lnTo>
                <a:lnTo>
                  <a:pt x="26416" y="235038"/>
                </a:lnTo>
                <a:lnTo>
                  <a:pt x="56680" y="266661"/>
                </a:lnTo>
                <a:lnTo>
                  <a:pt x="95859" y="291084"/>
                </a:lnTo>
                <a:lnTo>
                  <a:pt x="142087" y="306844"/>
                </a:lnTo>
                <a:lnTo>
                  <a:pt x="193548" y="312420"/>
                </a:lnTo>
                <a:lnTo>
                  <a:pt x="387096" y="312420"/>
                </a:lnTo>
                <a:lnTo>
                  <a:pt x="387096" y="310896"/>
                </a:lnTo>
                <a:lnTo>
                  <a:pt x="7385304" y="310896"/>
                </a:lnTo>
                <a:lnTo>
                  <a:pt x="738530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21970" y="74803"/>
            <a:ext cx="8100059" cy="7207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006666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23240" y="1583182"/>
            <a:ext cx="8897518" cy="42938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71602" y="6293960"/>
            <a:ext cx="408940" cy="3917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1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pPr marL="38100">
              <a:lnSpc>
                <a:spcPts val="2940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2.pn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g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g"/><Relationship Id="rId3" Type="http://schemas.openxmlformats.org/officeDocument/2006/relationships/image" Target="../media/image25.jpg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6.jpg"/><Relationship Id="rId3" Type="http://schemas.openxmlformats.org/officeDocument/2006/relationships/image" Target="../media/image27.jpg"/><Relationship Id="rId4" Type="http://schemas.openxmlformats.org/officeDocument/2006/relationships/image" Target="../media/image28.jpg"/><Relationship Id="rId5" Type="http://schemas.openxmlformats.org/officeDocument/2006/relationships/image" Target="../media/image29.jpg"/><Relationship Id="rId6" Type="http://schemas.openxmlformats.org/officeDocument/2006/relationships/image" Target="../media/image30.jpg"/><Relationship Id="rId7" Type="http://schemas.openxmlformats.org/officeDocument/2006/relationships/image" Target="../media/image31.jpg"/><Relationship Id="rId8" Type="http://schemas.openxmlformats.org/officeDocument/2006/relationships/image" Target="../media/image32.jpg"/><Relationship Id="rId9" Type="http://schemas.openxmlformats.org/officeDocument/2006/relationships/image" Target="../media/image33.jpg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4.jpg"/><Relationship Id="rId3" Type="http://schemas.openxmlformats.org/officeDocument/2006/relationships/image" Target="../media/image35.jpg"/><Relationship Id="rId4" Type="http://schemas.openxmlformats.org/officeDocument/2006/relationships/image" Target="../media/image36.jpg"/><Relationship Id="rId5" Type="http://schemas.openxmlformats.org/officeDocument/2006/relationships/image" Target="../media/image37.jpg"/><Relationship Id="rId6" Type="http://schemas.openxmlformats.org/officeDocument/2006/relationships/image" Target="../media/image38.jp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9.jpg"/><Relationship Id="rId3" Type="http://schemas.openxmlformats.org/officeDocument/2006/relationships/image" Target="../media/image40.jpg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1.jpg"/><Relationship Id="rId3" Type="http://schemas.openxmlformats.org/officeDocument/2006/relationships/image" Target="../media/image42.jpg"/><Relationship Id="rId4" Type="http://schemas.openxmlformats.org/officeDocument/2006/relationships/image" Target="../media/image43.jpg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4.jpg"/><Relationship Id="rId3" Type="http://schemas.openxmlformats.org/officeDocument/2006/relationships/image" Target="../media/image45.jpg"/><Relationship Id="rId4" Type="http://schemas.openxmlformats.org/officeDocument/2006/relationships/image" Target="../media/image46.jpg"/><Relationship Id="rId5" Type="http://schemas.openxmlformats.org/officeDocument/2006/relationships/image" Target="../media/image47.jpg"/><Relationship Id="rId6" Type="http://schemas.openxmlformats.org/officeDocument/2006/relationships/image" Target="../media/image48.jpg"/><Relationship Id="rId7" Type="http://schemas.openxmlformats.org/officeDocument/2006/relationships/image" Target="../media/image49.jpg"/></Relationships>
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0.jpg"/><Relationship Id="rId3" Type="http://schemas.openxmlformats.org/officeDocument/2006/relationships/image" Target="../media/image51.jpg"/><Relationship Id="rId4" Type="http://schemas.openxmlformats.org/officeDocument/2006/relationships/image" Target="../media/image52.jpg"/><Relationship Id="rId5" Type="http://schemas.openxmlformats.org/officeDocument/2006/relationships/image" Target="../media/image53.jpg"/></Relationships>
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jpg"/><Relationship Id="rId3" Type="http://schemas.openxmlformats.org/officeDocument/2006/relationships/image" Target="../media/image54.jp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jpg"/><Relationship Id="rId3" Type="http://schemas.openxmlformats.org/officeDocument/2006/relationships/image" Target="../media/image5.jpg"/><Relationship Id="rId4" Type="http://schemas.openxmlformats.org/officeDocument/2006/relationships/image" Target="../media/image6.jpg"/><Relationship Id="rId5" Type="http://schemas.openxmlformats.org/officeDocument/2006/relationships/image" Target="../media/image7.jpg"/><Relationship Id="rId6" Type="http://schemas.openxmlformats.org/officeDocument/2006/relationships/image" Target="../media/image8.jpg"/><Relationship Id="rId7" Type="http://schemas.openxmlformats.org/officeDocument/2006/relationships/image" Target="../media/image9.jpg"/><Relationship Id="rId8" Type="http://schemas.openxmlformats.org/officeDocument/2006/relationships/image" Target="../media/image10.jpg"/><Relationship Id="rId9" Type="http://schemas.openxmlformats.org/officeDocument/2006/relationships/image" Target="../media/image11.jpg"/><Relationship Id="rId10" Type="http://schemas.openxmlformats.org/officeDocument/2006/relationships/image" Target="../media/image12.jpg"/><Relationship Id="rId11" Type="http://schemas.openxmlformats.org/officeDocument/2006/relationships/image" Target="../media/image13.jp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5.jpg"/><Relationship Id="rId3" Type="http://schemas.openxmlformats.org/officeDocument/2006/relationships/image" Target="../media/image16.jpg"/><Relationship Id="rId4" Type="http://schemas.openxmlformats.org/officeDocument/2006/relationships/image" Target="../media/image17.jpg"/><Relationship Id="rId5" Type="http://schemas.openxmlformats.org/officeDocument/2006/relationships/image" Target="../media/image18.jp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8251190" cy="6852284"/>
            <a:chOff x="0" y="0"/>
            <a:chExt cx="8251190" cy="6852284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4566285" cy="6852284"/>
            </a:xfrm>
            <a:custGeom>
              <a:avLst/>
              <a:gdLst/>
              <a:ahLst/>
              <a:cxnLst/>
              <a:rect l="l" t="t" r="r" b="b"/>
              <a:pathLst>
                <a:path w="4566285" h="6852284">
                  <a:moveTo>
                    <a:pt x="4565904" y="0"/>
                  </a:moveTo>
                  <a:lnTo>
                    <a:pt x="0" y="0"/>
                  </a:lnTo>
                  <a:lnTo>
                    <a:pt x="0" y="6851904"/>
                  </a:lnTo>
                  <a:lnTo>
                    <a:pt x="4565904" y="6851904"/>
                  </a:lnTo>
                  <a:lnTo>
                    <a:pt x="4565904" y="0"/>
                  </a:lnTo>
                  <a:close/>
                </a:path>
              </a:pathLst>
            </a:custGeom>
            <a:solidFill>
              <a:srgbClr val="00CC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685800" y="990599"/>
              <a:ext cx="7565390" cy="4211320"/>
            </a:xfrm>
            <a:custGeom>
              <a:avLst/>
              <a:gdLst/>
              <a:ahLst/>
              <a:cxnLst/>
              <a:rect l="l" t="t" r="r" b="b"/>
              <a:pathLst>
                <a:path w="7565390" h="4211320">
                  <a:moveTo>
                    <a:pt x="5175504" y="949452"/>
                  </a:moveTo>
                  <a:lnTo>
                    <a:pt x="5174259" y="900595"/>
                  </a:lnTo>
                  <a:lnTo>
                    <a:pt x="5170602" y="852385"/>
                  </a:lnTo>
                  <a:lnTo>
                    <a:pt x="5164556" y="804862"/>
                  </a:lnTo>
                  <a:lnTo>
                    <a:pt x="5156212" y="758101"/>
                  </a:lnTo>
                  <a:lnTo>
                    <a:pt x="5145608" y="712165"/>
                  </a:lnTo>
                  <a:lnTo>
                    <a:pt x="5132819" y="667118"/>
                  </a:lnTo>
                  <a:lnTo>
                    <a:pt x="5117884" y="622998"/>
                  </a:lnTo>
                  <a:lnTo>
                    <a:pt x="5100891" y="579882"/>
                  </a:lnTo>
                  <a:lnTo>
                    <a:pt x="5081879" y="537819"/>
                  </a:lnTo>
                  <a:lnTo>
                    <a:pt x="5060912" y="496887"/>
                  </a:lnTo>
                  <a:lnTo>
                    <a:pt x="5038052" y="457123"/>
                  </a:lnTo>
                  <a:lnTo>
                    <a:pt x="5013350" y="418604"/>
                  </a:lnTo>
                  <a:lnTo>
                    <a:pt x="4986883" y="381381"/>
                  </a:lnTo>
                  <a:lnTo>
                    <a:pt x="4958689" y="345516"/>
                  </a:lnTo>
                  <a:lnTo>
                    <a:pt x="4928857" y="311061"/>
                  </a:lnTo>
                  <a:lnTo>
                    <a:pt x="4897412" y="278091"/>
                  </a:lnTo>
                  <a:lnTo>
                    <a:pt x="4864443" y="246646"/>
                  </a:lnTo>
                  <a:lnTo>
                    <a:pt x="4829988" y="216814"/>
                  </a:lnTo>
                  <a:lnTo>
                    <a:pt x="4794123" y="188620"/>
                  </a:lnTo>
                  <a:lnTo>
                    <a:pt x="4756899" y="162153"/>
                  </a:lnTo>
                  <a:lnTo>
                    <a:pt x="4718380" y="137452"/>
                  </a:lnTo>
                  <a:lnTo>
                    <a:pt x="4678616" y="114592"/>
                  </a:lnTo>
                  <a:lnTo>
                    <a:pt x="4637684" y="93624"/>
                  </a:lnTo>
                  <a:lnTo>
                    <a:pt x="4595622" y="74612"/>
                  </a:lnTo>
                  <a:lnTo>
                    <a:pt x="4552505" y="57619"/>
                  </a:lnTo>
                  <a:lnTo>
                    <a:pt x="4508385" y="42684"/>
                  </a:lnTo>
                  <a:lnTo>
                    <a:pt x="4463339" y="29895"/>
                  </a:lnTo>
                  <a:lnTo>
                    <a:pt x="4417403" y="19291"/>
                  </a:lnTo>
                  <a:lnTo>
                    <a:pt x="4370641" y="10947"/>
                  </a:lnTo>
                  <a:lnTo>
                    <a:pt x="4323118" y="4902"/>
                  </a:lnTo>
                  <a:lnTo>
                    <a:pt x="4274909" y="1244"/>
                  </a:lnTo>
                  <a:lnTo>
                    <a:pt x="4226052" y="0"/>
                  </a:lnTo>
                  <a:lnTo>
                    <a:pt x="949439" y="0"/>
                  </a:lnTo>
                  <a:lnTo>
                    <a:pt x="900582" y="1244"/>
                  </a:lnTo>
                  <a:lnTo>
                    <a:pt x="852373" y="4902"/>
                  </a:lnTo>
                  <a:lnTo>
                    <a:pt x="804849" y="10947"/>
                  </a:lnTo>
                  <a:lnTo>
                    <a:pt x="758101" y="19291"/>
                  </a:lnTo>
                  <a:lnTo>
                    <a:pt x="712165" y="29895"/>
                  </a:lnTo>
                  <a:lnTo>
                    <a:pt x="667105" y="42684"/>
                  </a:lnTo>
                  <a:lnTo>
                    <a:pt x="622985" y="57619"/>
                  </a:lnTo>
                  <a:lnTo>
                    <a:pt x="579869" y="74612"/>
                  </a:lnTo>
                  <a:lnTo>
                    <a:pt x="537819" y="93624"/>
                  </a:lnTo>
                  <a:lnTo>
                    <a:pt x="496874" y="114592"/>
                  </a:lnTo>
                  <a:lnTo>
                    <a:pt x="457123" y="137452"/>
                  </a:lnTo>
                  <a:lnTo>
                    <a:pt x="418592" y="162153"/>
                  </a:lnTo>
                  <a:lnTo>
                    <a:pt x="381368" y="188620"/>
                  </a:lnTo>
                  <a:lnTo>
                    <a:pt x="345503" y="216814"/>
                  </a:lnTo>
                  <a:lnTo>
                    <a:pt x="311048" y="246646"/>
                  </a:lnTo>
                  <a:lnTo>
                    <a:pt x="278079" y="278091"/>
                  </a:lnTo>
                  <a:lnTo>
                    <a:pt x="246646" y="311061"/>
                  </a:lnTo>
                  <a:lnTo>
                    <a:pt x="216801" y="345516"/>
                  </a:lnTo>
                  <a:lnTo>
                    <a:pt x="188620" y="381381"/>
                  </a:lnTo>
                  <a:lnTo>
                    <a:pt x="162140" y="418604"/>
                  </a:lnTo>
                  <a:lnTo>
                    <a:pt x="137452" y="457123"/>
                  </a:lnTo>
                  <a:lnTo>
                    <a:pt x="114592" y="496887"/>
                  </a:lnTo>
                  <a:lnTo>
                    <a:pt x="93624" y="537819"/>
                  </a:lnTo>
                  <a:lnTo>
                    <a:pt x="74599" y="579882"/>
                  </a:lnTo>
                  <a:lnTo>
                    <a:pt x="57607" y="622998"/>
                  </a:lnTo>
                  <a:lnTo>
                    <a:pt x="42684" y="667118"/>
                  </a:lnTo>
                  <a:lnTo>
                    <a:pt x="29883" y="712165"/>
                  </a:lnTo>
                  <a:lnTo>
                    <a:pt x="19278" y="758101"/>
                  </a:lnTo>
                  <a:lnTo>
                    <a:pt x="10934" y="804862"/>
                  </a:lnTo>
                  <a:lnTo>
                    <a:pt x="4889" y="852385"/>
                  </a:lnTo>
                  <a:lnTo>
                    <a:pt x="1231" y="900595"/>
                  </a:lnTo>
                  <a:lnTo>
                    <a:pt x="0" y="949452"/>
                  </a:lnTo>
                  <a:lnTo>
                    <a:pt x="1231" y="998321"/>
                  </a:lnTo>
                  <a:lnTo>
                    <a:pt x="4889" y="1046530"/>
                  </a:lnTo>
                  <a:lnTo>
                    <a:pt x="10934" y="1094054"/>
                  </a:lnTo>
                  <a:lnTo>
                    <a:pt x="19278" y="1140815"/>
                  </a:lnTo>
                  <a:lnTo>
                    <a:pt x="29883" y="1186751"/>
                  </a:lnTo>
                  <a:lnTo>
                    <a:pt x="42684" y="1231798"/>
                  </a:lnTo>
                  <a:lnTo>
                    <a:pt x="57607" y="1275918"/>
                  </a:lnTo>
                  <a:lnTo>
                    <a:pt x="74599" y="1319034"/>
                  </a:lnTo>
                  <a:lnTo>
                    <a:pt x="93624" y="1361097"/>
                  </a:lnTo>
                  <a:lnTo>
                    <a:pt x="114592" y="1402029"/>
                  </a:lnTo>
                  <a:lnTo>
                    <a:pt x="137452" y="1441792"/>
                  </a:lnTo>
                  <a:lnTo>
                    <a:pt x="162140" y="1480312"/>
                  </a:lnTo>
                  <a:lnTo>
                    <a:pt x="188620" y="1517535"/>
                  </a:lnTo>
                  <a:lnTo>
                    <a:pt x="216801" y="1553400"/>
                  </a:lnTo>
                  <a:lnTo>
                    <a:pt x="246646" y="1587855"/>
                  </a:lnTo>
                  <a:lnTo>
                    <a:pt x="278079" y="1620824"/>
                  </a:lnTo>
                  <a:lnTo>
                    <a:pt x="311048" y="1652270"/>
                  </a:lnTo>
                  <a:lnTo>
                    <a:pt x="345503" y="1682102"/>
                  </a:lnTo>
                  <a:lnTo>
                    <a:pt x="381368" y="1710296"/>
                  </a:lnTo>
                  <a:lnTo>
                    <a:pt x="418592" y="1736763"/>
                  </a:lnTo>
                  <a:lnTo>
                    <a:pt x="457123" y="1761464"/>
                  </a:lnTo>
                  <a:lnTo>
                    <a:pt x="496874" y="1784324"/>
                  </a:lnTo>
                  <a:lnTo>
                    <a:pt x="537819" y="1805292"/>
                  </a:lnTo>
                  <a:lnTo>
                    <a:pt x="579869" y="1824304"/>
                  </a:lnTo>
                  <a:lnTo>
                    <a:pt x="622985" y="1841296"/>
                  </a:lnTo>
                  <a:lnTo>
                    <a:pt x="667105" y="1856232"/>
                  </a:lnTo>
                  <a:lnTo>
                    <a:pt x="712165" y="1869020"/>
                  </a:lnTo>
                  <a:lnTo>
                    <a:pt x="758101" y="1879625"/>
                  </a:lnTo>
                  <a:lnTo>
                    <a:pt x="804849" y="1887969"/>
                  </a:lnTo>
                  <a:lnTo>
                    <a:pt x="852373" y="1894014"/>
                  </a:lnTo>
                  <a:lnTo>
                    <a:pt x="900582" y="1897672"/>
                  </a:lnTo>
                  <a:lnTo>
                    <a:pt x="949439" y="1898904"/>
                  </a:lnTo>
                  <a:lnTo>
                    <a:pt x="4226052" y="1898904"/>
                  </a:lnTo>
                  <a:lnTo>
                    <a:pt x="4274909" y="1897672"/>
                  </a:lnTo>
                  <a:lnTo>
                    <a:pt x="4323118" y="1894014"/>
                  </a:lnTo>
                  <a:lnTo>
                    <a:pt x="4370641" y="1887969"/>
                  </a:lnTo>
                  <a:lnTo>
                    <a:pt x="4417403" y="1879625"/>
                  </a:lnTo>
                  <a:lnTo>
                    <a:pt x="4463339" y="1869020"/>
                  </a:lnTo>
                  <a:lnTo>
                    <a:pt x="4508385" y="1856232"/>
                  </a:lnTo>
                  <a:lnTo>
                    <a:pt x="4552505" y="1841296"/>
                  </a:lnTo>
                  <a:lnTo>
                    <a:pt x="4595622" y="1824304"/>
                  </a:lnTo>
                  <a:lnTo>
                    <a:pt x="4637684" y="1805292"/>
                  </a:lnTo>
                  <a:lnTo>
                    <a:pt x="4678616" y="1784324"/>
                  </a:lnTo>
                  <a:lnTo>
                    <a:pt x="4718380" y="1761464"/>
                  </a:lnTo>
                  <a:lnTo>
                    <a:pt x="4756899" y="1736763"/>
                  </a:lnTo>
                  <a:lnTo>
                    <a:pt x="4794123" y="1710296"/>
                  </a:lnTo>
                  <a:lnTo>
                    <a:pt x="4829988" y="1682102"/>
                  </a:lnTo>
                  <a:lnTo>
                    <a:pt x="4864443" y="1652270"/>
                  </a:lnTo>
                  <a:lnTo>
                    <a:pt x="4897412" y="1620824"/>
                  </a:lnTo>
                  <a:lnTo>
                    <a:pt x="4928857" y="1587855"/>
                  </a:lnTo>
                  <a:lnTo>
                    <a:pt x="4958689" y="1553400"/>
                  </a:lnTo>
                  <a:lnTo>
                    <a:pt x="4986883" y="1517535"/>
                  </a:lnTo>
                  <a:lnTo>
                    <a:pt x="5013350" y="1480312"/>
                  </a:lnTo>
                  <a:lnTo>
                    <a:pt x="5038052" y="1441792"/>
                  </a:lnTo>
                  <a:lnTo>
                    <a:pt x="5060912" y="1402029"/>
                  </a:lnTo>
                  <a:lnTo>
                    <a:pt x="5081879" y="1361097"/>
                  </a:lnTo>
                  <a:lnTo>
                    <a:pt x="5100891" y="1319034"/>
                  </a:lnTo>
                  <a:lnTo>
                    <a:pt x="5117884" y="1275918"/>
                  </a:lnTo>
                  <a:lnTo>
                    <a:pt x="5132819" y="1231798"/>
                  </a:lnTo>
                  <a:lnTo>
                    <a:pt x="5145608" y="1186751"/>
                  </a:lnTo>
                  <a:lnTo>
                    <a:pt x="5156212" y="1140815"/>
                  </a:lnTo>
                  <a:lnTo>
                    <a:pt x="5164556" y="1094054"/>
                  </a:lnTo>
                  <a:lnTo>
                    <a:pt x="5170602" y="1046530"/>
                  </a:lnTo>
                  <a:lnTo>
                    <a:pt x="5174259" y="998321"/>
                  </a:lnTo>
                  <a:lnTo>
                    <a:pt x="5175504" y="949452"/>
                  </a:lnTo>
                  <a:close/>
                </a:path>
                <a:path w="7565390" h="4211320">
                  <a:moveTo>
                    <a:pt x="7565136" y="3898392"/>
                  </a:moveTo>
                  <a:lnTo>
                    <a:pt x="2944368" y="3898392"/>
                  </a:lnTo>
                  <a:lnTo>
                    <a:pt x="2944368" y="4210812"/>
                  </a:lnTo>
                  <a:lnTo>
                    <a:pt x="7565136" y="4210812"/>
                  </a:lnTo>
                  <a:lnTo>
                    <a:pt x="7565136" y="389839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/>
          <p:nvPr/>
        </p:nvSpPr>
        <p:spPr>
          <a:xfrm>
            <a:off x="153415" y="6264351"/>
            <a:ext cx="191135" cy="4222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600" b="1">
                <a:solidFill>
                  <a:srgbClr val="FFFFFF"/>
                </a:solidFill>
                <a:latin typeface="Times New Roman"/>
                <a:cs typeface="Times New Roman"/>
              </a:rPr>
              <a:t>1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972108" y="1338783"/>
            <a:ext cx="7814309" cy="33147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/>
              <a:t>Програмні цілі </a:t>
            </a:r>
            <a:r>
              <a:rPr dirty="0" sz="2000" spc="-20"/>
              <a:t>та </a:t>
            </a:r>
            <a:r>
              <a:rPr dirty="0" sz="2000" spc="-5"/>
              <a:t>завдання </a:t>
            </a:r>
            <a:r>
              <a:rPr dirty="0" sz="2000" spc="-10"/>
              <a:t>кафедри </a:t>
            </a:r>
            <a:r>
              <a:rPr dirty="0" sz="2000" spc="-15"/>
              <a:t>туризму </a:t>
            </a:r>
            <a:r>
              <a:rPr dirty="0" sz="2000"/>
              <a:t>на 2022-2027</a:t>
            </a:r>
            <a:r>
              <a:rPr dirty="0" sz="2000" spc="-55"/>
              <a:t> </a:t>
            </a:r>
            <a:r>
              <a:rPr dirty="0" sz="2000"/>
              <a:t>рр.</a:t>
            </a:r>
            <a:endParaRPr sz="2000"/>
          </a:p>
        </p:txBody>
      </p:sp>
      <p:sp>
        <p:nvSpPr>
          <p:cNvPr id="7" name="object 7"/>
          <p:cNvSpPr txBox="1"/>
          <p:nvPr/>
        </p:nvSpPr>
        <p:spPr>
          <a:xfrm>
            <a:off x="1482597" y="1613662"/>
            <a:ext cx="6792595" cy="879475"/>
          </a:xfrm>
          <a:prstGeom prst="rect">
            <a:avLst/>
          </a:prstGeom>
        </p:spPr>
        <p:txBody>
          <a:bodyPr wrap="square" lIns="0" tIns="47625" rIns="0" bIns="0" rtlCol="0" vert="horz">
            <a:spAutoFit/>
          </a:bodyPr>
          <a:lstStyle/>
          <a:p>
            <a:pPr algn="ctr" marL="12700" marR="5080">
              <a:lnSpc>
                <a:spcPts val="2160"/>
              </a:lnSpc>
              <a:spcBef>
                <a:spcPts val="375"/>
              </a:spcBef>
            </a:pPr>
            <a:r>
              <a:rPr dirty="0" sz="2000" spc="-10" b="1">
                <a:solidFill>
                  <a:srgbClr val="006666"/>
                </a:solidFill>
                <a:latin typeface="Arial"/>
                <a:cs typeface="Arial"/>
              </a:rPr>
              <a:t>претендента </a:t>
            </a:r>
            <a:r>
              <a:rPr dirty="0" sz="2000" b="1">
                <a:solidFill>
                  <a:srgbClr val="006666"/>
                </a:solidFill>
                <a:latin typeface="Arial"/>
                <a:cs typeface="Arial"/>
              </a:rPr>
              <a:t>на посаду </a:t>
            </a:r>
            <a:r>
              <a:rPr dirty="0" sz="2000" spc="-10" b="1">
                <a:solidFill>
                  <a:srgbClr val="006666"/>
                </a:solidFill>
                <a:latin typeface="Arial"/>
                <a:cs typeface="Arial"/>
              </a:rPr>
              <a:t>завідувачки кафедри </a:t>
            </a:r>
            <a:r>
              <a:rPr dirty="0" sz="2000" spc="-15" b="1">
                <a:solidFill>
                  <a:srgbClr val="006666"/>
                </a:solidFill>
                <a:latin typeface="Arial"/>
                <a:cs typeface="Arial"/>
              </a:rPr>
              <a:t>туризму  </a:t>
            </a:r>
            <a:r>
              <a:rPr dirty="0" sz="2000" spc="-10" b="1">
                <a:solidFill>
                  <a:srgbClr val="006666"/>
                </a:solidFill>
                <a:latin typeface="Arial"/>
                <a:cs typeface="Arial"/>
              </a:rPr>
              <a:t>доктора </a:t>
            </a:r>
            <a:r>
              <a:rPr dirty="0" sz="2000" spc="-5" b="1">
                <a:solidFill>
                  <a:srgbClr val="006666"/>
                </a:solidFill>
                <a:latin typeface="Arial"/>
                <a:cs typeface="Arial"/>
              </a:rPr>
              <a:t>економічних </a:t>
            </a:r>
            <a:r>
              <a:rPr dirty="0" sz="2000" spc="-10" b="1">
                <a:solidFill>
                  <a:srgbClr val="006666"/>
                </a:solidFill>
                <a:latin typeface="Arial"/>
                <a:cs typeface="Arial"/>
              </a:rPr>
              <a:t>наук,</a:t>
            </a:r>
            <a:r>
              <a:rPr dirty="0" sz="2000" spc="-20" b="1">
                <a:solidFill>
                  <a:srgbClr val="006666"/>
                </a:solidFill>
                <a:latin typeface="Arial"/>
                <a:cs typeface="Arial"/>
              </a:rPr>
              <a:t> </a:t>
            </a:r>
            <a:r>
              <a:rPr dirty="0" sz="2000" spc="-10" b="1">
                <a:solidFill>
                  <a:srgbClr val="006666"/>
                </a:solidFill>
                <a:latin typeface="Arial"/>
                <a:cs typeface="Arial"/>
              </a:rPr>
              <a:t>професора</a:t>
            </a:r>
            <a:endParaRPr sz="2000">
              <a:latin typeface="Arial"/>
              <a:cs typeface="Arial"/>
            </a:endParaRPr>
          </a:p>
          <a:p>
            <a:pPr algn="ctr">
              <a:lnSpc>
                <a:spcPts val="2130"/>
              </a:lnSpc>
            </a:pPr>
            <a:r>
              <a:rPr dirty="0" sz="2000" b="1">
                <a:solidFill>
                  <a:srgbClr val="006666"/>
                </a:solidFill>
                <a:latin typeface="Arial"/>
                <a:cs typeface="Arial"/>
              </a:rPr>
              <a:t>Мальської </a:t>
            </a:r>
            <a:r>
              <a:rPr dirty="0" sz="2000" spc="-10" b="1">
                <a:solidFill>
                  <a:srgbClr val="006666"/>
                </a:solidFill>
                <a:latin typeface="Arial"/>
                <a:cs typeface="Arial"/>
              </a:rPr>
              <a:t>Марти</a:t>
            </a:r>
            <a:r>
              <a:rPr dirty="0" sz="2000" spc="-50" b="1">
                <a:solidFill>
                  <a:srgbClr val="006666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006666"/>
                </a:solidFill>
                <a:latin typeface="Arial"/>
                <a:cs typeface="Arial"/>
              </a:rPr>
              <a:t>Пилипівни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3078607" y="2456433"/>
            <a:ext cx="5513705" cy="4055745"/>
            <a:chOff x="3078607" y="2456433"/>
            <a:chExt cx="5513705" cy="4055745"/>
          </a:xfrm>
        </p:grpSpPr>
        <p:sp>
          <p:nvSpPr>
            <p:cNvPr id="9" name="object 9"/>
            <p:cNvSpPr/>
            <p:nvPr/>
          </p:nvSpPr>
          <p:spPr>
            <a:xfrm>
              <a:off x="3078607" y="2456433"/>
              <a:ext cx="3596640" cy="27940"/>
            </a:xfrm>
            <a:custGeom>
              <a:avLst/>
              <a:gdLst/>
              <a:ahLst/>
              <a:cxnLst/>
              <a:rect l="l" t="t" r="r" b="b"/>
              <a:pathLst>
                <a:path w="3596640" h="27939">
                  <a:moveTo>
                    <a:pt x="3596640" y="0"/>
                  </a:moveTo>
                  <a:lnTo>
                    <a:pt x="0" y="0"/>
                  </a:lnTo>
                  <a:lnTo>
                    <a:pt x="0" y="27431"/>
                  </a:lnTo>
                  <a:lnTo>
                    <a:pt x="3596640" y="27431"/>
                  </a:lnTo>
                  <a:lnTo>
                    <a:pt x="3596640" y="0"/>
                  </a:lnTo>
                  <a:close/>
                </a:path>
              </a:pathLst>
            </a:custGeom>
            <a:solidFill>
              <a:srgbClr val="0066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5436108" y="3357372"/>
              <a:ext cx="3156204" cy="315467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7904733" y="6520688"/>
            <a:ext cx="116014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solidFill>
                  <a:srgbClr val="003366"/>
                </a:solidFill>
                <a:latin typeface="Arial"/>
                <a:cs typeface="Arial"/>
              </a:rPr>
              <a:t>Львів</a:t>
            </a:r>
            <a:r>
              <a:rPr dirty="0" sz="1800" spc="-55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003366"/>
                </a:solidFill>
                <a:latin typeface="Arial"/>
                <a:cs typeface="Arial"/>
              </a:rPr>
              <a:t>2022</a:t>
            </a:r>
            <a:endParaRPr sz="18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670559" y="3500628"/>
            <a:ext cx="2695955" cy="28864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600450" y="216534"/>
            <a:ext cx="4970780" cy="574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1800" spc="-10" b="1">
                <a:latin typeface="Arial"/>
                <a:cs typeface="Arial"/>
              </a:rPr>
              <a:t>Електронні курси, розроблені</a:t>
            </a:r>
            <a:r>
              <a:rPr dirty="0" sz="1800" spc="15" b="1">
                <a:latin typeface="Arial"/>
                <a:cs typeface="Arial"/>
              </a:rPr>
              <a:t> </a:t>
            </a:r>
            <a:r>
              <a:rPr dirty="0" sz="1800" spc="-10" b="1">
                <a:latin typeface="Arial"/>
                <a:cs typeface="Arial"/>
              </a:rPr>
              <a:t>викладачами</a:t>
            </a:r>
            <a:endParaRPr sz="1800">
              <a:latin typeface="Arial"/>
              <a:cs typeface="Arial"/>
            </a:endParaRPr>
          </a:p>
          <a:p>
            <a:pPr algn="ctr" marL="1270">
              <a:lnSpc>
                <a:spcPct val="100000"/>
              </a:lnSpc>
            </a:pPr>
            <a:r>
              <a:rPr dirty="0" sz="1800" spc="-15" b="1">
                <a:latin typeface="Arial"/>
                <a:cs typeface="Arial"/>
              </a:rPr>
              <a:t>кафедри</a:t>
            </a:r>
            <a:r>
              <a:rPr dirty="0" sz="1800" spc="35" b="1">
                <a:latin typeface="Arial"/>
                <a:cs typeface="Arial"/>
              </a:rPr>
              <a:t> </a:t>
            </a:r>
            <a:r>
              <a:rPr dirty="0" sz="1800" spc="-15" b="1">
                <a:latin typeface="Arial"/>
                <a:cs typeface="Arial"/>
              </a:rPr>
              <a:t>туризму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970526" y="2262251"/>
            <a:ext cx="3637279" cy="259079"/>
          </a:xfrm>
          <a:custGeom>
            <a:avLst/>
            <a:gdLst/>
            <a:ahLst/>
            <a:cxnLst/>
            <a:rect l="l" t="t" r="r" b="b"/>
            <a:pathLst>
              <a:path w="3637279" h="259080">
                <a:moveTo>
                  <a:pt x="3637026" y="0"/>
                </a:moveTo>
                <a:lnTo>
                  <a:pt x="0" y="0"/>
                </a:lnTo>
                <a:lnTo>
                  <a:pt x="0" y="259079"/>
                </a:lnTo>
                <a:lnTo>
                  <a:pt x="3637026" y="259079"/>
                </a:lnTo>
                <a:lnTo>
                  <a:pt x="363702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1109662" y="852550"/>
          <a:ext cx="7510780" cy="58521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81330"/>
                <a:gridCol w="3373754"/>
                <a:gridCol w="3637279"/>
              </a:tblGrid>
              <a:tr h="3657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dirty="0" sz="1100" b="1">
                          <a:latin typeface="Times New Roman"/>
                          <a:cs typeface="Times New Roman"/>
                        </a:rPr>
                        <a:t>Назва електронного</a:t>
                      </a:r>
                      <a:r>
                        <a:rPr dirty="0" sz="1100" spc="-6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 spc="-5" b="1">
                          <a:latin typeface="Times New Roman"/>
                          <a:cs typeface="Times New Roman"/>
                        </a:rPr>
                        <a:t>курсу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4127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dirty="0" sz="1100" b="1">
                          <a:latin typeface="Times New Roman"/>
                          <a:cs typeface="Times New Roman"/>
                        </a:rPr>
                        <a:t>Посилання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4127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59079">
                <a:tc gridSpan="3"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dirty="0" sz="1100" spc="-5" b="1">
                          <a:latin typeface="Times New Roman"/>
                          <a:cs typeface="Times New Roman"/>
                        </a:rPr>
                        <a:t>Атестовані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4191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6035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dirty="0" sz="1100">
                          <a:latin typeface="Times New Roman"/>
                          <a:cs typeface="Times New Roman"/>
                        </a:rPr>
                        <a:t>1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4191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dirty="0" sz="1100">
                          <a:latin typeface="Times New Roman"/>
                          <a:cs typeface="Times New Roman"/>
                        </a:rPr>
                        <a:t>Природні </a:t>
                      </a:r>
                      <a:r>
                        <a:rPr dirty="0" sz="1100" spc="-5">
                          <a:latin typeface="Times New Roman"/>
                          <a:cs typeface="Times New Roman"/>
                        </a:rPr>
                        <a:t>ресурси </a:t>
                      </a:r>
                      <a:r>
                        <a:rPr dirty="0" sz="1100">
                          <a:latin typeface="Times New Roman"/>
                          <a:cs typeface="Times New Roman"/>
                        </a:rPr>
                        <a:t>та рекреаційні комплекси</a:t>
                      </a:r>
                      <a:r>
                        <a:rPr dirty="0" sz="1100" spc="-1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>
                          <a:latin typeface="Times New Roman"/>
                          <a:cs typeface="Times New Roman"/>
                        </a:rPr>
                        <a:t>світу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4191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dirty="0" sz="1100" spc="-5">
                          <a:latin typeface="Times New Roman"/>
                          <a:cs typeface="Times New Roman"/>
                        </a:rPr>
                        <a:t>https://e-learning.lnu.edu.ua/enrol/index.php?id=1897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4191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590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dirty="0" sz="1100">
                          <a:latin typeface="Times New Roman"/>
                          <a:cs typeface="Times New Roman"/>
                        </a:rPr>
                        <a:t>2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4191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dirty="0" sz="1100" spc="-5">
                          <a:latin typeface="Times New Roman"/>
                          <a:cs typeface="Times New Roman"/>
                        </a:rPr>
                        <a:t>Туризм </a:t>
                      </a:r>
                      <a:r>
                        <a:rPr dirty="0" sz="110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dirty="0" sz="1100" spc="-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>
                          <a:latin typeface="Times New Roman"/>
                          <a:cs typeface="Times New Roman"/>
                        </a:rPr>
                        <a:t>містах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4191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dirty="0" sz="1100" spc="-5">
                          <a:latin typeface="Times New Roman"/>
                          <a:cs typeface="Times New Roman"/>
                        </a:rPr>
                        <a:t>https://e-learning.lnu.edu.ua/enrol/index.php?id=3600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4191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5907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dirty="0" sz="1100">
                          <a:latin typeface="Times New Roman"/>
                          <a:cs typeface="Times New Roman"/>
                        </a:rPr>
                        <a:t>3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4191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dirty="0" sz="1100" spc="-5">
                          <a:latin typeface="Times New Roman"/>
                          <a:cs typeface="Times New Roman"/>
                        </a:rPr>
                        <a:t>Туроперейтинг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4191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dirty="0" sz="1100" spc="-5">
                          <a:latin typeface="Times New Roman"/>
                          <a:cs typeface="Times New Roman"/>
                        </a:rPr>
                        <a:t>https://e-learning.lnu.edu.ua/enrol/index.php?id=560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4191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5907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dirty="0" sz="1100">
                          <a:latin typeface="Times New Roman"/>
                          <a:cs typeface="Times New Roman"/>
                        </a:rPr>
                        <a:t>4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4191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dirty="0" sz="1100" spc="-5">
                          <a:latin typeface="Times New Roman"/>
                          <a:cs typeface="Times New Roman"/>
                        </a:rPr>
                        <a:t>Реклама </a:t>
                      </a:r>
                      <a:r>
                        <a:rPr dirty="0" sz="1100">
                          <a:latin typeface="Times New Roman"/>
                          <a:cs typeface="Times New Roman"/>
                        </a:rPr>
                        <a:t>та інформаційні технології в</a:t>
                      </a:r>
                      <a:r>
                        <a:rPr dirty="0" sz="1100" spc="-13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 spc="-5">
                          <a:latin typeface="Times New Roman"/>
                          <a:cs typeface="Times New Roman"/>
                        </a:rPr>
                        <a:t>туризмі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4191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dirty="0" sz="1100" spc="-5">
                          <a:latin typeface="Times New Roman"/>
                          <a:cs typeface="Times New Roman"/>
                        </a:rPr>
                        <a:t>https://e-learning.lnu.edu.ua/course/view.php?id=562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4191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590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dirty="0" sz="1100">
                          <a:latin typeface="Times New Roman"/>
                          <a:cs typeface="Times New Roman"/>
                        </a:rPr>
                        <a:t>5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4191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dirty="0" sz="1100">
                          <a:latin typeface="Times New Roman"/>
                          <a:cs typeface="Times New Roman"/>
                        </a:rPr>
                        <a:t>Маркетинг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4191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dirty="0" sz="1100" spc="-5">
                          <a:latin typeface="Times New Roman"/>
                          <a:cs typeface="Times New Roman"/>
                        </a:rPr>
                        <a:t>https://e-learning.lnu.edu.ua/enrol/index.php?id=1465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4191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5907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dirty="0" sz="1100">
                          <a:latin typeface="Times New Roman"/>
                          <a:cs typeface="Times New Roman"/>
                        </a:rPr>
                        <a:t>6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4191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dirty="0" sz="1100">
                          <a:latin typeface="Times New Roman"/>
                          <a:cs typeface="Times New Roman"/>
                        </a:rPr>
                        <a:t>Менеджмент в</a:t>
                      </a:r>
                      <a:r>
                        <a:rPr dirty="0" sz="1100" spc="-4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 spc="-5">
                          <a:latin typeface="Times New Roman"/>
                          <a:cs typeface="Times New Roman"/>
                        </a:rPr>
                        <a:t>туризмі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4191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dirty="0" sz="1100" spc="-5">
                          <a:latin typeface="Times New Roman"/>
                          <a:cs typeface="Times New Roman"/>
                        </a:rPr>
                        <a:t>https://e-learning.lnu.edu.ua/enrol/index.php?id=4554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4191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590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dirty="0" sz="1100">
                          <a:latin typeface="Times New Roman"/>
                          <a:cs typeface="Times New Roman"/>
                        </a:rPr>
                        <a:t>7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4191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dirty="0" sz="1100" spc="-5">
                          <a:latin typeface="Times New Roman"/>
                          <a:cs typeface="Times New Roman"/>
                        </a:rPr>
                        <a:t>Міжнародний</a:t>
                      </a:r>
                      <a:r>
                        <a:rPr dirty="0" sz="1100" spc="-4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 spc="-5">
                          <a:latin typeface="Times New Roman"/>
                          <a:cs typeface="Times New Roman"/>
                        </a:rPr>
                        <a:t>туризм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4191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dirty="0" sz="1100" spc="-5">
                          <a:latin typeface="Times New Roman"/>
                          <a:cs typeface="Times New Roman"/>
                        </a:rPr>
                        <a:t>https://e-learning.lnu.edu.ua/enrol/index.php?id=257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4191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5895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dirty="0" sz="1100">
                          <a:latin typeface="Times New Roman"/>
                          <a:cs typeface="Times New Roman"/>
                        </a:rPr>
                        <a:t>8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4191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dirty="0" sz="1100" spc="-5">
                          <a:latin typeface="Times New Roman"/>
                          <a:cs typeface="Times New Roman"/>
                        </a:rPr>
                        <a:t>Світове </a:t>
                      </a:r>
                      <a:r>
                        <a:rPr dirty="0" sz="1100">
                          <a:latin typeface="Times New Roman"/>
                          <a:cs typeface="Times New Roman"/>
                        </a:rPr>
                        <a:t>готельне і ресторанне</a:t>
                      </a:r>
                      <a:r>
                        <a:rPr dirty="0" sz="1100" spc="-7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>
                          <a:latin typeface="Times New Roman"/>
                          <a:cs typeface="Times New Roman"/>
                        </a:rPr>
                        <a:t>господарство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4191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dirty="0" sz="1100" spc="-5">
                          <a:latin typeface="Times New Roman"/>
                          <a:cs typeface="Times New Roman"/>
                        </a:rPr>
                        <a:t>https://e-learning.lnu.edu.ua/enrol/index.php?id=2464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4191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5920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dirty="0" sz="1100">
                          <a:latin typeface="Times New Roman"/>
                          <a:cs typeface="Times New Roman"/>
                        </a:rPr>
                        <a:t>9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42544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dirty="0" sz="1100">
                          <a:latin typeface="Times New Roman"/>
                          <a:cs typeface="Times New Roman"/>
                        </a:rPr>
                        <a:t>Екстремальні </a:t>
                      </a:r>
                      <a:r>
                        <a:rPr dirty="0" sz="1100" spc="-5">
                          <a:latin typeface="Times New Roman"/>
                          <a:cs typeface="Times New Roman"/>
                        </a:rPr>
                        <a:t>види</a:t>
                      </a:r>
                      <a:r>
                        <a:rPr dirty="0" sz="1100" spc="-4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 spc="-5">
                          <a:latin typeface="Times New Roman"/>
                          <a:cs typeface="Times New Roman"/>
                        </a:rPr>
                        <a:t>туризму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42544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dirty="0" sz="1100" spc="-5">
                          <a:latin typeface="Times New Roman"/>
                          <a:cs typeface="Times New Roman"/>
                        </a:rPr>
                        <a:t>https://e-learning.lnu.edu.ua/enrol/index.php?id=3732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42544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590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dirty="0" sz="1100" spc="-5">
                          <a:latin typeface="Times New Roman"/>
                          <a:cs typeface="Times New Roman"/>
                        </a:rPr>
                        <a:t>10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4191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dirty="0" sz="1100" spc="-5">
                          <a:latin typeface="Times New Roman"/>
                          <a:cs typeface="Times New Roman"/>
                        </a:rPr>
                        <a:t>Туристичне</a:t>
                      </a:r>
                      <a:r>
                        <a:rPr dirty="0" sz="1100" spc="-3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>
                          <a:latin typeface="Times New Roman"/>
                          <a:cs typeface="Times New Roman"/>
                        </a:rPr>
                        <a:t>країнознавство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4191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dirty="0" sz="1100" spc="-5">
                          <a:latin typeface="Times New Roman"/>
                          <a:cs typeface="Times New Roman"/>
                        </a:rPr>
                        <a:t>https://e-learning.lnu.edu.ua/enrol/index.php?id=579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4191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590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dirty="0" sz="1100">
                          <a:latin typeface="Times New Roman"/>
                          <a:cs typeface="Times New Roman"/>
                        </a:rPr>
                        <a:t>11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42544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dirty="0" sz="1100">
                          <a:latin typeface="Times New Roman"/>
                          <a:cs typeface="Times New Roman"/>
                        </a:rPr>
                        <a:t>Менеджмент</a:t>
                      </a:r>
                      <a:r>
                        <a:rPr dirty="0" sz="1100" spc="-4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>
                          <a:latin typeface="Times New Roman"/>
                          <a:cs typeface="Times New Roman"/>
                        </a:rPr>
                        <a:t>організацій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42544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dirty="0" sz="1100" spc="-5">
                          <a:latin typeface="Times New Roman"/>
                          <a:cs typeface="Times New Roman"/>
                        </a:rPr>
                        <a:t>https://e-learning.lnu.edu.ua/enrol/index.php?id=913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42544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dirty="0" sz="1100">
                          <a:latin typeface="Times New Roman"/>
                          <a:cs typeface="Times New Roman"/>
                        </a:rPr>
                        <a:t>12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42544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dirty="0" sz="1100">
                          <a:latin typeface="Times New Roman"/>
                          <a:cs typeface="Times New Roman"/>
                        </a:rPr>
                        <a:t>Організація транспортного </a:t>
                      </a:r>
                      <a:r>
                        <a:rPr dirty="0" sz="1100" spc="-5">
                          <a:latin typeface="Times New Roman"/>
                          <a:cs typeface="Times New Roman"/>
                        </a:rPr>
                        <a:t>обслуговування</a:t>
                      </a:r>
                      <a:r>
                        <a:rPr dirty="0" sz="1100" spc="-8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 spc="-5">
                          <a:latin typeface="Times New Roman"/>
                          <a:cs typeface="Times New Roman"/>
                        </a:rPr>
                        <a:t>туристів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42544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dirty="0" sz="1100" spc="-5">
                          <a:latin typeface="Times New Roman"/>
                          <a:cs typeface="Times New Roman"/>
                        </a:rPr>
                        <a:t>https://e-learning.lnu.edu.ua/enrol/index.php?id=3452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42544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5907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dirty="0" sz="1100">
                          <a:latin typeface="Times New Roman"/>
                          <a:cs typeface="Times New Roman"/>
                        </a:rPr>
                        <a:t>13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42544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dirty="0" sz="1100">
                          <a:latin typeface="Times New Roman"/>
                          <a:cs typeface="Times New Roman"/>
                        </a:rPr>
                        <a:t>Економіка</a:t>
                      </a:r>
                      <a:r>
                        <a:rPr dirty="0" sz="1100" spc="-3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 spc="-5">
                          <a:latin typeface="Times New Roman"/>
                          <a:cs typeface="Times New Roman"/>
                        </a:rPr>
                        <a:t>туризму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42544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dirty="0" sz="1100" spc="-5">
                          <a:latin typeface="Times New Roman"/>
                          <a:cs typeface="Times New Roman"/>
                        </a:rPr>
                        <a:t>https://e-learning.lnu.edu.ua/enrol/index.php?id=3658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42544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58953">
                <a:tc gridSpan="3">
                  <a:txBody>
                    <a:bodyPr/>
                    <a:lstStyle/>
                    <a:p>
                      <a:pPr algn="ctr" marL="3810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dirty="0" sz="1100" b="1">
                          <a:latin typeface="Times New Roman"/>
                          <a:cs typeface="Times New Roman"/>
                        </a:rPr>
                        <a:t>Розроблені, у процесі</a:t>
                      </a:r>
                      <a:r>
                        <a:rPr dirty="0" sz="1100" spc="-6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 b="1">
                          <a:latin typeface="Times New Roman"/>
                          <a:cs typeface="Times New Roman"/>
                        </a:rPr>
                        <a:t>атестації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4254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5907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dirty="0" sz="1100">
                          <a:latin typeface="Times New Roman"/>
                          <a:cs typeface="Times New Roman"/>
                        </a:rPr>
                        <a:t>1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4254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dirty="0" sz="1100" spc="-5">
                          <a:latin typeface="Times New Roman"/>
                          <a:cs typeface="Times New Roman"/>
                        </a:rPr>
                        <a:t>Туристична</a:t>
                      </a:r>
                      <a:r>
                        <a:rPr dirty="0" sz="1100" spc="-3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>
                          <a:latin typeface="Times New Roman"/>
                          <a:cs typeface="Times New Roman"/>
                        </a:rPr>
                        <a:t>статистика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4254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dirty="0" sz="1100" spc="-5">
                          <a:latin typeface="Times New Roman"/>
                          <a:cs typeface="Times New Roman"/>
                        </a:rPr>
                        <a:t>https://e-learning.lnu.edu.ua/enrol/index.php?id=4727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4254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5914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dirty="0" sz="1100">
                          <a:latin typeface="Times New Roman"/>
                          <a:cs typeface="Times New Roman"/>
                        </a:rPr>
                        <a:t>2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4254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dirty="0" sz="1100">
                          <a:latin typeface="Times New Roman"/>
                          <a:cs typeface="Times New Roman"/>
                        </a:rPr>
                        <a:t>Управління </a:t>
                      </a:r>
                      <a:r>
                        <a:rPr dirty="0" sz="1100" spc="-5">
                          <a:latin typeface="Times New Roman"/>
                          <a:cs typeface="Times New Roman"/>
                        </a:rPr>
                        <a:t>інноваційним розвитком</a:t>
                      </a:r>
                      <a:r>
                        <a:rPr dirty="0" sz="1100" spc="-5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 spc="-5">
                          <a:latin typeface="Times New Roman"/>
                          <a:cs typeface="Times New Roman"/>
                        </a:rPr>
                        <a:t>туризму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4254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dirty="0" sz="1100" spc="-5">
                          <a:latin typeface="Times New Roman"/>
                          <a:cs typeface="Times New Roman"/>
                        </a:rPr>
                        <a:t>https://e-learning.lnu.edu.ua/course/view.php?id=1870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4254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590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dirty="0" sz="1100">
                          <a:latin typeface="Times New Roman"/>
                          <a:cs typeface="Times New Roman"/>
                        </a:rPr>
                        <a:t>3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4254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dirty="0" sz="1100">
                          <a:latin typeface="Times New Roman"/>
                          <a:cs typeface="Times New Roman"/>
                        </a:rPr>
                        <a:t>Управління якістю </a:t>
                      </a:r>
                      <a:r>
                        <a:rPr dirty="0" sz="1100" spc="-5">
                          <a:latin typeface="Times New Roman"/>
                          <a:cs typeface="Times New Roman"/>
                        </a:rPr>
                        <a:t>туристичних</a:t>
                      </a:r>
                      <a:r>
                        <a:rPr dirty="0" sz="1100" spc="-9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 spc="-5">
                          <a:latin typeface="Times New Roman"/>
                          <a:cs typeface="Times New Roman"/>
                        </a:rPr>
                        <a:t>послуг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4254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dirty="0" sz="1100" spc="-5">
                          <a:latin typeface="Times New Roman"/>
                          <a:cs typeface="Times New Roman"/>
                        </a:rPr>
                        <a:t>https://e-learning.lnu.edu.ua/course/view.php?id=740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4254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5907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dirty="0" sz="1100">
                          <a:latin typeface="Times New Roman"/>
                          <a:cs typeface="Times New Roman"/>
                        </a:rPr>
                        <a:t>4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4254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dirty="0" sz="1100" spc="-5">
                          <a:latin typeface="Times New Roman"/>
                          <a:cs typeface="Times New Roman"/>
                        </a:rPr>
                        <a:t>Екотуризм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4254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dirty="0" sz="1100" spc="-5">
                          <a:latin typeface="Times New Roman"/>
                          <a:cs typeface="Times New Roman"/>
                        </a:rPr>
                        <a:t>https://e-learning.lnu.edu.ua/enrol/index.php?id=3983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4254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5907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dirty="0" sz="1100">
                          <a:latin typeface="Times New Roman"/>
                          <a:cs typeface="Times New Roman"/>
                        </a:rPr>
                        <a:t>5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4254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dirty="0" sz="1100">
                          <a:latin typeface="Times New Roman"/>
                          <a:cs typeface="Times New Roman"/>
                        </a:rPr>
                        <a:t>Менеджмент готельно-ресторанного</a:t>
                      </a:r>
                      <a:r>
                        <a:rPr dirty="0" sz="1100" spc="-1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 spc="-5">
                          <a:latin typeface="Times New Roman"/>
                          <a:cs typeface="Times New Roman"/>
                        </a:rPr>
                        <a:t>бізнесу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4254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dirty="0" sz="1100" spc="-5">
                          <a:latin typeface="Times New Roman"/>
                          <a:cs typeface="Times New Roman"/>
                        </a:rPr>
                        <a:t>https://e-learning.lnu.edu.ua/enrol/index.php?id=2091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4254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895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dirty="0" sz="1100">
                          <a:latin typeface="Times New Roman"/>
                          <a:cs typeface="Times New Roman"/>
                        </a:rPr>
                        <a:t>6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4254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dirty="0" sz="1300" spc="-20">
                          <a:latin typeface="Times New Roman"/>
                          <a:cs typeface="Times New Roman"/>
                        </a:rPr>
                        <a:t>Tourism </a:t>
                      </a:r>
                      <a:r>
                        <a:rPr dirty="0" sz="1300" spc="-5">
                          <a:latin typeface="Times New Roman"/>
                          <a:cs typeface="Times New Roman"/>
                        </a:rPr>
                        <a:t>enterprise activity</a:t>
                      </a:r>
                      <a:r>
                        <a:rPr dirty="0" sz="1300" spc="6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300" spc="-5">
                          <a:latin typeface="Times New Roman"/>
                          <a:cs typeface="Times New Roman"/>
                        </a:rPr>
                        <a:t>planning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4191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dirty="0" sz="1100" spc="-5">
                          <a:latin typeface="Times New Roman"/>
                          <a:cs typeface="Times New Roman"/>
                        </a:rPr>
                        <a:t>https://e-learning.lnu.edu.ua/enrol/index.php?id=4167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4254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2940"/>
              </a:lnSpc>
            </a:pPr>
            <a:fld id="{81D60167-4931-47E6-BA6A-407CBD079E47}" type="slidenum">
              <a:rPr dirty="0"/>
              <a:t>10</a:t>
            </a:fld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95038" y="268985"/>
            <a:ext cx="2832100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ІІІ. </a:t>
            </a:r>
            <a:r>
              <a:rPr dirty="0" spc="-20"/>
              <a:t>Наукова</a:t>
            </a:r>
            <a:r>
              <a:rPr dirty="0" spc="-70"/>
              <a:t> </a:t>
            </a:r>
            <a:r>
              <a:rPr dirty="0" spc="-15"/>
              <a:t>робота</a:t>
            </a:r>
          </a:p>
        </p:txBody>
      </p:sp>
      <p:sp>
        <p:nvSpPr>
          <p:cNvPr id="3" name="object 3"/>
          <p:cNvSpPr/>
          <p:nvPr/>
        </p:nvSpPr>
        <p:spPr>
          <a:xfrm>
            <a:off x="3781044" y="1412747"/>
            <a:ext cx="5362956" cy="48935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792581" y="1437513"/>
            <a:ext cx="2875280" cy="469074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ctr" marL="325120" marR="313690" indent="-635">
              <a:lnSpc>
                <a:spcPct val="100000"/>
              </a:lnSpc>
              <a:spcBef>
                <a:spcPts val="105"/>
              </a:spcBef>
            </a:pPr>
            <a:r>
              <a:rPr dirty="0" sz="1700">
                <a:latin typeface="Arial"/>
                <a:cs typeface="Arial"/>
              </a:rPr>
              <a:t>Працівники </a:t>
            </a:r>
            <a:r>
              <a:rPr dirty="0" sz="1700" spc="-5">
                <a:latin typeface="Arial"/>
                <a:cs typeface="Arial"/>
              </a:rPr>
              <a:t>кафедри  </a:t>
            </a:r>
            <a:r>
              <a:rPr dirty="0" sz="1700">
                <a:latin typeface="Arial"/>
                <a:cs typeface="Arial"/>
              </a:rPr>
              <a:t>постійно</a:t>
            </a:r>
            <a:r>
              <a:rPr dirty="0" sz="1700" spc="-40">
                <a:latin typeface="Arial"/>
                <a:cs typeface="Arial"/>
              </a:rPr>
              <a:t> </a:t>
            </a:r>
            <a:r>
              <a:rPr dirty="0" sz="1700" spc="-10">
                <a:latin typeface="Arial"/>
                <a:cs typeface="Arial"/>
              </a:rPr>
              <a:t>обмінюються</a:t>
            </a:r>
            <a:endParaRPr sz="1700">
              <a:latin typeface="Arial"/>
              <a:cs typeface="Arial"/>
            </a:endParaRPr>
          </a:p>
          <a:p>
            <a:pPr algn="ctr" marL="30480" marR="22225">
              <a:lnSpc>
                <a:spcPct val="100000"/>
              </a:lnSpc>
            </a:pPr>
            <a:r>
              <a:rPr dirty="0" sz="1700" spc="-5">
                <a:latin typeface="Arial"/>
                <a:cs typeface="Arial"/>
              </a:rPr>
              <a:t>досвідом </a:t>
            </a:r>
            <a:r>
              <a:rPr dirty="0" sz="1700" spc="-10">
                <a:latin typeface="Arial"/>
                <a:cs typeface="Arial"/>
              </a:rPr>
              <a:t>роботи </a:t>
            </a:r>
            <a:r>
              <a:rPr dirty="0" sz="1700">
                <a:latin typeface="Arial"/>
                <a:cs typeface="Arial"/>
              </a:rPr>
              <a:t>з</a:t>
            </a:r>
            <a:r>
              <a:rPr dirty="0" sz="1700" spc="-45">
                <a:latin typeface="Arial"/>
                <a:cs typeface="Arial"/>
              </a:rPr>
              <a:t> </a:t>
            </a:r>
            <a:r>
              <a:rPr dirty="0" sz="1700" spc="-10">
                <a:latin typeface="Arial"/>
                <a:cs typeface="Arial"/>
              </a:rPr>
              <a:t>колегами  </a:t>
            </a:r>
            <a:r>
              <a:rPr dirty="0" sz="1700" spc="-5">
                <a:latin typeface="Arial"/>
                <a:cs typeface="Arial"/>
              </a:rPr>
              <a:t>інших </a:t>
            </a:r>
            <a:r>
              <a:rPr dirty="0" sz="1700" spc="-10">
                <a:latin typeface="Arial"/>
                <a:cs typeface="Arial"/>
              </a:rPr>
              <a:t>навчальних </a:t>
            </a:r>
            <a:r>
              <a:rPr dirty="0" sz="1700">
                <a:latin typeface="Arial"/>
                <a:cs typeface="Arial"/>
              </a:rPr>
              <a:t>закладів  </a:t>
            </a:r>
            <a:r>
              <a:rPr dirty="0" sz="1700" spc="-15">
                <a:latin typeface="Arial"/>
                <a:cs typeface="Arial"/>
              </a:rPr>
              <a:t>України, беруть </a:t>
            </a:r>
            <a:r>
              <a:rPr dirty="0" sz="1700" spc="-5">
                <a:latin typeface="Arial"/>
                <a:cs typeface="Arial"/>
              </a:rPr>
              <a:t>участь </a:t>
            </a:r>
            <a:r>
              <a:rPr dirty="0" sz="1700">
                <a:latin typeface="Arial"/>
                <a:cs typeface="Arial"/>
              </a:rPr>
              <a:t>у  </a:t>
            </a:r>
            <a:r>
              <a:rPr dirty="0" sz="1700" spc="-5">
                <a:latin typeface="Arial"/>
                <a:cs typeface="Arial"/>
              </a:rPr>
              <a:t>науково-практичних  </a:t>
            </a:r>
            <a:r>
              <a:rPr dirty="0" sz="1700">
                <a:latin typeface="Arial"/>
                <a:cs typeface="Arial"/>
              </a:rPr>
              <a:t>конференціях </a:t>
            </a:r>
            <a:r>
              <a:rPr dirty="0" sz="1700" spc="-15">
                <a:latin typeface="Arial"/>
                <a:cs typeface="Arial"/>
              </a:rPr>
              <a:t>та</a:t>
            </a:r>
            <a:r>
              <a:rPr dirty="0" sz="1700" spc="-50">
                <a:latin typeface="Arial"/>
                <a:cs typeface="Arial"/>
              </a:rPr>
              <a:t> </a:t>
            </a:r>
            <a:r>
              <a:rPr dirty="0" sz="1700" spc="-5">
                <a:latin typeface="Arial"/>
                <a:cs typeface="Arial"/>
              </a:rPr>
              <a:t>семінарах.</a:t>
            </a:r>
            <a:endParaRPr sz="1700">
              <a:latin typeface="Arial"/>
              <a:cs typeface="Arial"/>
            </a:endParaRPr>
          </a:p>
          <a:p>
            <a:pPr marL="200025" marR="187960" indent="102235">
              <a:lnSpc>
                <a:spcPct val="100000"/>
              </a:lnSpc>
            </a:pPr>
            <a:r>
              <a:rPr dirty="0" sz="1700">
                <a:latin typeface="Arial"/>
                <a:cs typeface="Arial"/>
              </a:rPr>
              <a:t>Поспіль </a:t>
            </a:r>
            <a:r>
              <a:rPr dirty="0" sz="1700" spc="-20">
                <a:latin typeface="Arial"/>
                <a:cs typeface="Arial"/>
              </a:rPr>
              <a:t>багатьох </a:t>
            </a:r>
            <a:r>
              <a:rPr dirty="0" sz="1700" spc="-5">
                <a:latin typeface="Arial"/>
                <a:cs typeface="Arial"/>
              </a:rPr>
              <a:t>років  </a:t>
            </a:r>
            <a:r>
              <a:rPr dirty="0" sz="1700" spc="-10">
                <a:latin typeface="Arial"/>
                <a:cs typeface="Arial"/>
              </a:rPr>
              <a:t>проводяться </a:t>
            </a:r>
            <a:r>
              <a:rPr dirty="0" sz="1700" spc="-5">
                <a:latin typeface="Arial"/>
                <a:cs typeface="Arial"/>
              </a:rPr>
              <a:t>міжнародні  </a:t>
            </a:r>
            <a:r>
              <a:rPr dirty="0" sz="1700">
                <a:latin typeface="Arial"/>
                <a:cs typeface="Arial"/>
              </a:rPr>
              <a:t>конференції</a:t>
            </a:r>
            <a:r>
              <a:rPr dirty="0" sz="1700" spc="-60">
                <a:latin typeface="Arial"/>
                <a:cs typeface="Arial"/>
              </a:rPr>
              <a:t> </a:t>
            </a:r>
            <a:r>
              <a:rPr dirty="0" sz="1700" spc="-10">
                <a:latin typeface="Arial"/>
                <a:cs typeface="Arial"/>
              </a:rPr>
              <a:t>«Географія,</a:t>
            </a:r>
            <a:endParaRPr sz="1700">
              <a:latin typeface="Arial"/>
              <a:cs typeface="Arial"/>
            </a:endParaRPr>
          </a:p>
          <a:p>
            <a:pPr algn="ctr" marL="480695" marR="470534">
              <a:lnSpc>
                <a:spcPct val="100000"/>
              </a:lnSpc>
            </a:pPr>
            <a:r>
              <a:rPr dirty="0" sz="1700">
                <a:latin typeface="Arial"/>
                <a:cs typeface="Arial"/>
              </a:rPr>
              <a:t>економіка і </a:t>
            </a:r>
            <a:r>
              <a:rPr dirty="0" sz="1700" spc="-10">
                <a:latin typeface="Arial"/>
                <a:cs typeface="Arial"/>
              </a:rPr>
              <a:t>туризм:  </a:t>
            </a:r>
            <a:r>
              <a:rPr dirty="0" sz="1700" spc="-5">
                <a:latin typeface="Arial"/>
                <a:cs typeface="Arial"/>
              </a:rPr>
              <a:t>національний</a:t>
            </a:r>
            <a:r>
              <a:rPr dirty="0" sz="1700" spc="-25">
                <a:latin typeface="Arial"/>
                <a:cs typeface="Arial"/>
              </a:rPr>
              <a:t> </a:t>
            </a:r>
            <a:r>
              <a:rPr dirty="0" sz="1700" spc="-15">
                <a:latin typeface="Arial"/>
                <a:cs typeface="Arial"/>
              </a:rPr>
              <a:t>та</a:t>
            </a:r>
            <a:endParaRPr sz="1700">
              <a:latin typeface="Arial"/>
              <a:cs typeface="Arial"/>
            </a:endParaRPr>
          </a:p>
          <a:p>
            <a:pPr algn="ctr" marL="12700" marR="5080" indent="7620">
              <a:lnSpc>
                <a:spcPct val="100000"/>
              </a:lnSpc>
            </a:pPr>
            <a:r>
              <a:rPr dirty="0" sz="1700" spc="-5">
                <a:latin typeface="Arial"/>
                <a:cs typeface="Arial"/>
              </a:rPr>
              <a:t>міжнародний </a:t>
            </a:r>
            <a:r>
              <a:rPr dirty="0" sz="1700">
                <a:latin typeface="Arial"/>
                <a:cs typeface="Arial"/>
              </a:rPr>
              <a:t>досвід» </a:t>
            </a:r>
            <a:r>
              <a:rPr dirty="0" sz="1700" spc="-15">
                <a:latin typeface="Arial"/>
                <a:cs typeface="Arial"/>
              </a:rPr>
              <a:t>та </a:t>
            </a:r>
            <a:r>
              <a:rPr dirty="0" sz="1700">
                <a:latin typeface="Arial"/>
                <a:cs typeface="Arial"/>
              </a:rPr>
              <a:t>у  </a:t>
            </a:r>
            <a:r>
              <a:rPr dirty="0" sz="1700" spc="-5">
                <a:latin typeface="Arial"/>
                <a:cs typeface="Arial"/>
              </a:rPr>
              <a:t>2021 р. </a:t>
            </a:r>
            <a:r>
              <a:rPr dirty="0" sz="1700" spc="-10">
                <a:latin typeface="Arial"/>
                <a:cs typeface="Arial"/>
              </a:rPr>
              <a:t>відбулася наукова  </a:t>
            </a:r>
            <a:r>
              <a:rPr dirty="0" sz="1700">
                <a:latin typeface="Arial"/>
                <a:cs typeface="Arial"/>
              </a:rPr>
              <a:t>конференція з</a:t>
            </a:r>
            <a:r>
              <a:rPr dirty="0" sz="1700" spc="-75">
                <a:latin typeface="Arial"/>
                <a:cs typeface="Arial"/>
              </a:rPr>
              <a:t> </a:t>
            </a:r>
            <a:r>
              <a:rPr dirty="0" sz="1700" spc="-5">
                <a:latin typeface="Arial"/>
                <a:cs typeface="Arial"/>
              </a:rPr>
              <a:t>міжнародною  участю </a:t>
            </a:r>
            <a:r>
              <a:rPr dirty="0" sz="1700" spc="-10">
                <a:latin typeface="Arial"/>
                <a:cs typeface="Arial"/>
              </a:rPr>
              <a:t>«Водний туризм:  </a:t>
            </a:r>
            <a:r>
              <a:rPr dirty="0" sz="1700" spc="-5">
                <a:latin typeface="Arial"/>
                <a:cs typeface="Arial"/>
              </a:rPr>
              <a:t>національний</a:t>
            </a:r>
            <a:r>
              <a:rPr dirty="0" sz="1700" spc="-15">
                <a:latin typeface="Arial"/>
                <a:cs typeface="Arial"/>
              </a:rPr>
              <a:t> та</a:t>
            </a:r>
            <a:endParaRPr sz="1700">
              <a:latin typeface="Arial"/>
              <a:cs typeface="Arial"/>
            </a:endParaRPr>
          </a:p>
          <a:p>
            <a:pPr algn="ctr" marL="3175">
              <a:lnSpc>
                <a:spcPct val="100000"/>
              </a:lnSpc>
              <a:spcBef>
                <a:spcPts val="5"/>
              </a:spcBef>
            </a:pPr>
            <a:r>
              <a:rPr dirty="0" sz="1700" spc="-5">
                <a:latin typeface="Arial"/>
                <a:cs typeface="Arial"/>
              </a:rPr>
              <a:t>міжнародний</a:t>
            </a:r>
            <a:r>
              <a:rPr dirty="0" sz="1700" spc="-20">
                <a:latin typeface="Arial"/>
                <a:cs typeface="Arial"/>
              </a:rPr>
              <a:t> </a:t>
            </a:r>
            <a:r>
              <a:rPr dirty="0" sz="1700" spc="-5">
                <a:latin typeface="Arial"/>
                <a:cs typeface="Arial"/>
              </a:rPr>
              <a:t>досвід».</a:t>
            </a:r>
            <a:endParaRPr sz="17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2940"/>
              </a:lnSpc>
            </a:pPr>
            <a:fld id="{81D60167-4931-47E6-BA6A-407CBD079E47}" type="slidenum">
              <a:rPr dirty="0"/>
              <a:t>10</a:t>
            </a:fld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368800" y="215646"/>
            <a:ext cx="2497455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20">
                <a:solidFill>
                  <a:srgbClr val="003366"/>
                </a:solidFill>
              </a:rPr>
              <a:t>Наукова </a:t>
            </a:r>
            <a:r>
              <a:rPr dirty="0" spc="-15">
                <a:solidFill>
                  <a:srgbClr val="003366"/>
                </a:solidFill>
              </a:rPr>
              <a:t>робота.</a:t>
            </a:r>
          </a:p>
        </p:txBody>
      </p:sp>
      <p:sp>
        <p:nvSpPr>
          <p:cNvPr id="3" name="object 3"/>
          <p:cNvSpPr/>
          <p:nvPr/>
        </p:nvSpPr>
        <p:spPr>
          <a:xfrm>
            <a:off x="5148326" y="1771650"/>
            <a:ext cx="3889375" cy="720725"/>
          </a:xfrm>
          <a:custGeom>
            <a:avLst/>
            <a:gdLst/>
            <a:ahLst/>
            <a:cxnLst/>
            <a:rect l="l" t="t" r="r" b="b"/>
            <a:pathLst>
              <a:path w="3889375" h="720725">
                <a:moveTo>
                  <a:pt x="3889375" y="0"/>
                </a:moveTo>
                <a:lnTo>
                  <a:pt x="0" y="0"/>
                </a:lnTo>
                <a:lnTo>
                  <a:pt x="0" y="720725"/>
                </a:lnTo>
                <a:lnTo>
                  <a:pt x="3889375" y="720725"/>
                </a:lnTo>
                <a:lnTo>
                  <a:pt x="388937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5141976" y="1190625"/>
          <a:ext cx="3908425" cy="50355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889375"/>
              </a:tblGrid>
              <a:tr h="574675">
                <a:tc>
                  <a:txBody>
                    <a:bodyPr/>
                    <a:lstStyle/>
                    <a:p>
                      <a:pPr marL="90170" marR="80645">
                        <a:lnSpc>
                          <a:spcPts val="1560"/>
                        </a:lnSpc>
                        <a:spcBef>
                          <a:spcPts val="359"/>
                        </a:spcBef>
                        <a:tabLst>
                          <a:tab pos="1207770" algn="l"/>
                          <a:tab pos="2210435" algn="l"/>
                          <a:tab pos="2949575" algn="l"/>
                          <a:tab pos="3729990" algn="l"/>
                        </a:tabLst>
                      </a:pPr>
                      <a:r>
                        <a:rPr dirty="0" sz="1400" spc="5">
                          <a:latin typeface="Times New Roman"/>
                          <a:cs typeface="Times New Roman"/>
                        </a:rPr>
                        <a:t>З</a:t>
                      </a:r>
                      <a:r>
                        <a:rPr dirty="0" sz="1400" spc="-2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400" spc="5"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dirty="0" sz="1400">
                          <a:latin typeface="Times New Roman"/>
                          <a:cs typeface="Times New Roman"/>
                        </a:rPr>
                        <a:t>ро</a:t>
                      </a:r>
                      <a:r>
                        <a:rPr dirty="0" sz="1400" spc="-25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dirty="0" sz="140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400" spc="10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400" spc="5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1400" spc="-15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40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140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dirty="0" sz="1400"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dirty="0" sz="1400" spc="-1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40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400" spc="-10">
                          <a:latin typeface="Times New Roman"/>
                          <a:cs typeface="Times New Roman"/>
                        </a:rPr>
                        <a:t>і</a:t>
                      </a:r>
                      <a:r>
                        <a:rPr dirty="0" sz="1400" spc="-45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400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400" spc="-1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1400">
                          <a:latin typeface="Times New Roman"/>
                          <a:cs typeface="Times New Roman"/>
                        </a:rPr>
                        <a:t>ч</a:t>
                      </a:r>
                      <a:r>
                        <a:rPr dirty="0" sz="1400" spc="5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40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40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dirty="0" sz="140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400" spc="-7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400" spc="-2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dirty="0" sz="1400" spc="-7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dirty="0" sz="140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400" spc="-15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dirty="0" sz="140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40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dirty="0" sz="1400" spc="-5">
                          <a:latin typeface="Times New Roman"/>
                          <a:cs typeface="Times New Roman"/>
                        </a:rPr>
                        <a:t>ви</a:t>
                      </a:r>
                      <a:r>
                        <a:rPr dirty="0" sz="1400" spc="5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40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400" spc="-1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400">
                          <a:latin typeface="Times New Roman"/>
                          <a:cs typeface="Times New Roman"/>
                        </a:rPr>
                        <a:t>ня</a:t>
                      </a:r>
                      <a:r>
                        <a:rPr dirty="0" sz="140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dirty="0" sz="1400">
                          <a:latin typeface="Times New Roman"/>
                          <a:cs typeface="Times New Roman"/>
                        </a:rPr>
                        <a:t>з  </a:t>
                      </a:r>
                      <a:r>
                        <a:rPr dirty="0" sz="1400" spc="-10">
                          <a:latin typeface="Times New Roman"/>
                          <a:cs typeface="Times New Roman"/>
                        </a:rPr>
                        <a:t>туризму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45719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720725">
                <a:tc>
                  <a:txBody>
                    <a:bodyPr/>
                    <a:lstStyle/>
                    <a:p>
                      <a:pPr algn="just" marL="90170" marR="81280">
                        <a:lnSpc>
                          <a:spcPts val="1560"/>
                        </a:lnSpc>
                        <a:spcBef>
                          <a:spcPts val="359"/>
                        </a:spcBef>
                      </a:pPr>
                      <a:r>
                        <a:rPr dirty="0" sz="1400" spc="-5">
                          <a:latin typeface="Times New Roman"/>
                          <a:cs typeface="Times New Roman"/>
                        </a:rPr>
                        <a:t>Забезпечити розвиток </a:t>
                      </a:r>
                      <a:r>
                        <a:rPr dirty="0" sz="1400" spc="-25">
                          <a:latin typeface="Times New Roman"/>
                          <a:cs typeface="Times New Roman"/>
                        </a:rPr>
                        <a:t>наукового </a:t>
                      </a:r>
                      <a:r>
                        <a:rPr dirty="0" sz="1400" spc="-5">
                          <a:latin typeface="Times New Roman"/>
                          <a:cs typeface="Times New Roman"/>
                        </a:rPr>
                        <a:t>напряму  кафедри </a:t>
                      </a:r>
                      <a:r>
                        <a:rPr dirty="0" sz="1400" spc="-20">
                          <a:latin typeface="Times New Roman"/>
                          <a:cs typeface="Times New Roman"/>
                        </a:rPr>
                        <a:t>підготовкою </a:t>
                      </a:r>
                      <a:r>
                        <a:rPr dirty="0" sz="1400">
                          <a:latin typeface="Times New Roman"/>
                          <a:cs typeface="Times New Roman"/>
                        </a:rPr>
                        <a:t>фахівців </a:t>
                      </a:r>
                      <a:r>
                        <a:rPr dirty="0" sz="1400" spc="-5">
                          <a:latin typeface="Times New Roman"/>
                          <a:cs typeface="Times New Roman"/>
                        </a:rPr>
                        <a:t>вищої  </a:t>
                      </a:r>
                      <a:r>
                        <a:rPr dirty="0" sz="1400">
                          <a:latin typeface="Times New Roman"/>
                          <a:cs typeface="Times New Roman"/>
                        </a:rPr>
                        <a:t>кваліфікації через</a:t>
                      </a:r>
                      <a:r>
                        <a:rPr dirty="0" sz="1400" spc="-6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spc="-5">
                          <a:latin typeface="Times New Roman"/>
                          <a:cs typeface="Times New Roman"/>
                        </a:rPr>
                        <a:t>аспірантуру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45719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954151">
                <a:tc>
                  <a:txBody>
                    <a:bodyPr/>
                    <a:lstStyle/>
                    <a:p>
                      <a:pPr algn="just" marL="90170" marR="81280">
                        <a:lnSpc>
                          <a:spcPct val="92900"/>
                        </a:lnSpc>
                        <a:spcBef>
                          <a:spcPts val="325"/>
                        </a:spcBef>
                      </a:pPr>
                      <a:r>
                        <a:rPr dirty="0" sz="1400" spc="-10">
                          <a:latin typeface="Times New Roman"/>
                          <a:cs typeface="Times New Roman"/>
                        </a:rPr>
                        <a:t>Активізувати </a:t>
                      </a:r>
                      <a:r>
                        <a:rPr dirty="0" sz="1400" spc="-30">
                          <a:latin typeface="Times New Roman"/>
                          <a:cs typeface="Times New Roman"/>
                        </a:rPr>
                        <a:t>наукову </a:t>
                      </a:r>
                      <a:r>
                        <a:rPr dirty="0" sz="1400">
                          <a:latin typeface="Times New Roman"/>
                          <a:cs typeface="Times New Roman"/>
                        </a:rPr>
                        <a:t>співпрацю з </a:t>
                      </a:r>
                      <a:r>
                        <a:rPr dirty="0" sz="1400" spc="-5">
                          <a:latin typeface="Times New Roman"/>
                          <a:cs typeface="Times New Roman"/>
                        </a:rPr>
                        <a:t>відповідними  кафедрами </a:t>
                      </a:r>
                      <a:r>
                        <a:rPr dirty="0" sz="1400" spc="-10">
                          <a:latin typeface="Times New Roman"/>
                          <a:cs typeface="Times New Roman"/>
                        </a:rPr>
                        <a:t>навчальних </a:t>
                      </a:r>
                      <a:r>
                        <a:rPr dirty="0" sz="1400">
                          <a:latin typeface="Times New Roman"/>
                          <a:cs typeface="Times New Roman"/>
                        </a:rPr>
                        <a:t>закладів </a:t>
                      </a:r>
                      <a:r>
                        <a:rPr dirty="0" sz="1400" spc="-25">
                          <a:latin typeface="Times New Roman"/>
                          <a:cs typeface="Times New Roman"/>
                        </a:rPr>
                        <a:t>України </a:t>
                      </a:r>
                      <a:r>
                        <a:rPr dirty="0" sz="1400" spc="10">
                          <a:latin typeface="Times New Roman"/>
                          <a:cs typeface="Times New Roman"/>
                        </a:rPr>
                        <a:t>та  </a:t>
                      </a:r>
                      <a:r>
                        <a:rPr dirty="0" sz="1400" spc="-5">
                          <a:latin typeface="Times New Roman"/>
                          <a:cs typeface="Times New Roman"/>
                        </a:rPr>
                        <a:t>зарубіжжя, туристичними </a:t>
                      </a:r>
                      <a:r>
                        <a:rPr dirty="0" sz="1400" spc="-10">
                          <a:latin typeface="Times New Roman"/>
                          <a:cs typeface="Times New Roman"/>
                        </a:rPr>
                        <a:t>фірмами </a:t>
                      </a:r>
                      <a:r>
                        <a:rPr dirty="0" sz="1400">
                          <a:latin typeface="Times New Roman"/>
                          <a:cs typeface="Times New Roman"/>
                        </a:rPr>
                        <a:t>і  організаціями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4127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33273">
                <a:tc>
                  <a:txBody>
                    <a:bodyPr/>
                    <a:lstStyle/>
                    <a:p>
                      <a:pPr marL="90170" marR="81915">
                        <a:lnSpc>
                          <a:spcPts val="1560"/>
                        </a:lnSpc>
                        <a:spcBef>
                          <a:spcPts val="360"/>
                        </a:spcBef>
                        <a:tabLst>
                          <a:tab pos="1310005" algn="l"/>
                          <a:tab pos="2345055" algn="l"/>
                          <a:tab pos="3321685" algn="l"/>
                        </a:tabLst>
                      </a:pPr>
                      <a:r>
                        <a:rPr dirty="0" sz="1400" spc="5">
                          <a:latin typeface="Times New Roman"/>
                          <a:cs typeface="Times New Roman"/>
                        </a:rPr>
                        <a:t>З</a:t>
                      </a:r>
                      <a:r>
                        <a:rPr dirty="0" sz="140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400" spc="-15">
                          <a:latin typeface="Times New Roman"/>
                          <a:cs typeface="Times New Roman"/>
                        </a:rPr>
                        <a:t>б</a:t>
                      </a:r>
                      <a:r>
                        <a:rPr dirty="0" sz="1400" spc="1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400">
                          <a:latin typeface="Times New Roman"/>
                          <a:cs typeface="Times New Roman"/>
                        </a:rPr>
                        <a:t>з</a:t>
                      </a:r>
                      <a:r>
                        <a:rPr dirty="0" sz="1400" spc="5"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dirty="0" sz="1400" spc="-3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400" spc="-10">
                          <a:latin typeface="Times New Roman"/>
                          <a:cs typeface="Times New Roman"/>
                        </a:rPr>
                        <a:t>ч</a:t>
                      </a:r>
                      <a:r>
                        <a:rPr dirty="0" sz="1400" spc="5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1400">
                          <a:latin typeface="Times New Roman"/>
                          <a:cs typeface="Times New Roman"/>
                        </a:rPr>
                        <a:t>ти</a:t>
                      </a:r>
                      <a:r>
                        <a:rPr dirty="0" sz="140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dirty="0" sz="140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400" spc="1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400" spc="-2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400">
                          <a:latin typeface="Times New Roman"/>
                          <a:cs typeface="Times New Roman"/>
                        </a:rPr>
                        <a:t>еж</a:t>
                      </a:r>
                      <a:r>
                        <a:rPr dirty="0" sz="1400" spc="-5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400">
                          <a:latin typeface="Times New Roman"/>
                          <a:cs typeface="Times New Roman"/>
                        </a:rPr>
                        <a:t>ий</a:t>
                      </a:r>
                      <a:r>
                        <a:rPr dirty="0" sz="140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dirty="0" sz="140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400" spc="-7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400" spc="-2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dirty="0" sz="1400" spc="-7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dirty="0" sz="140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400" spc="-5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dirty="0" sz="1400" spc="-15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1400">
                          <a:latin typeface="Times New Roman"/>
                          <a:cs typeface="Times New Roman"/>
                        </a:rPr>
                        <a:t>й</a:t>
                      </a:r>
                      <a:r>
                        <a:rPr dirty="0" sz="140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dirty="0" sz="1400" spc="-1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400">
                          <a:latin typeface="Times New Roman"/>
                          <a:cs typeface="Times New Roman"/>
                        </a:rPr>
                        <a:t>і</a:t>
                      </a:r>
                      <a:r>
                        <a:rPr dirty="0" sz="1400" spc="-15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dirty="0" sz="1400">
                          <a:latin typeface="Times New Roman"/>
                          <a:cs typeface="Times New Roman"/>
                        </a:rPr>
                        <a:t>ень  </a:t>
                      </a:r>
                      <a:r>
                        <a:rPr dirty="0" sz="1400" spc="-10">
                          <a:latin typeface="Times New Roman"/>
                          <a:cs typeface="Times New Roman"/>
                        </a:rPr>
                        <a:t>публікацій </a:t>
                      </a:r>
                      <a:r>
                        <a:rPr dirty="0" sz="1400">
                          <a:latin typeface="Times New Roman"/>
                          <a:cs typeface="Times New Roman"/>
                        </a:rPr>
                        <a:t>в </a:t>
                      </a:r>
                      <a:r>
                        <a:rPr dirty="0" sz="1400" spc="-5">
                          <a:latin typeface="Times New Roman"/>
                          <a:cs typeface="Times New Roman"/>
                        </a:rPr>
                        <a:t>періодичних</a:t>
                      </a:r>
                      <a:r>
                        <a:rPr dirty="0" sz="1400" spc="-5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>
                          <a:latin typeface="Times New Roman"/>
                          <a:cs typeface="Times New Roman"/>
                        </a:rPr>
                        <a:t>виданнях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4572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703326">
                <a:tc>
                  <a:txBody>
                    <a:bodyPr/>
                    <a:lstStyle/>
                    <a:p>
                      <a:pPr algn="just" marL="90170" marR="82550">
                        <a:lnSpc>
                          <a:spcPts val="1560"/>
                        </a:lnSpc>
                        <a:spcBef>
                          <a:spcPts val="365"/>
                        </a:spcBef>
                      </a:pPr>
                      <a:r>
                        <a:rPr dirty="0" sz="1400" spc="-5">
                          <a:latin typeface="Times New Roman"/>
                          <a:cs typeface="Times New Roman"/>
                        </a:rPr>
                        <a:t>Залучати </a:t>
                      </a:r>
                      <a:r>
                        <a:rPr dirty="0" sz="1400" spc="-15">
                          <a:latin typeface="Times New Roman"/>
                          <a:cs typeface="Times New Roman"/>
                        </a:rPr>
                        <a:t>студентів </a:t>
                      </a:r>
                      <a:r>
                        <a:rPr dirty="0" sz="1400">
                          <a:latin typeface="Times New Roman"/>
                          <a:cs typeface="Times New Roman"/>
                        </a:rPr>
                        <a:t>до </a:t>
                      </a:r>
                      <a:r>
                        <a:rPr dirty="0" sz="1400" spc="-25">
                          <a:latin typeface="Times New Roman"/>
                          <a:cs typeface="Times New Roman"/>
                        </a:rPr>
                        <a:t>наукової </a:t>
                      </a:r>
                      <a:r>
                        <a:rPr dirty="0" sz="1400" spc="-5">
                          <a:latin typeface="Times New Roman"/>
                          <a:cs typeface="Times New Roman"/>
                        </a:rPr>
                        <a:t>роботи, участі </a:t>
                      </a:r>
                      <a:r>
                        <a:rPr dirty="0" sz="1400">
                          <a:latin typeface="Times New Roman"/>
                          <a:cs typeface="Times New Roman"/>
                        </a:rPr>
                        <a:t>у  </a:t>
                      </a:r>
                      <a:r>
                        <a:rPr dirty="0" sz="1400" spc="-5">
                          <a:latin typeface="Times New Roman"/>
                          <a:cs typeface="Times New Roman"/>
                        </a:rPr>
                        <a:t>роботі </a:t>
                      </a:r>
                      <a:r>
                        <a:rPr dirty="0" sz="1400" spc="-20">
                          <a:latin typeface="Times New Roman"/>
                          <a:cs typeface="Times New Roman"/>
                        </a:rPr>
                        <a:t>наукових</a:t>
                      </a:r>
                      <a:r>
                        <a:rPr dirty="0" sz="1400" spc="3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spc="-10">
                          <a:latin typeface="Times New Roman"/>
                          <a:cs typeface="Times New Roman"/>
                        </a:rPr>
                        <a:t>конференцій, </a:t>
                      </a:r>
                      <a:r>
                        <a:rPr dirty="0" sz="1400" spc="-15">
                          <a:latin typeface="Times New Roman"/>
                          <a:cs typeface="Times New Roman"/>
                        </a:rPr>
                        <a:t>конкурсах  </a:t>
                      </a:r>
                      <a:r>
                        <a:rPr dirty="0" sz="1400" spc="-20">
                          <a:latin typeface="Times New Roman"/>
                          <a:cs typeface="Times New Roman"/>
                        </a:rPr>
                        <a:t>наукових</a:t>
                      </a:r>
                      <a:r>
                        <a:rPr dirty="0" sz="1400" spc="-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spc="-15">
                          <a:latin typeface="Times New Roman"/>
                          <a:cs typeface="Times New Roman"/>
                        </a:rPr>
                        <a:t>робіт.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4635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768350">
                <a:tc>
                  <a:txBody>
                    <a:bodyPr/>
                    <a:lstStyle/>
                    <a:p>
                      <a:pPr marL="90170">
                        <a:lnSpc>
                          <a:spcPts val="1620"/>
                        </a:lnSpc>
                        <a:spcBef>
                          <a:spcPts val="210"/>
                        </a:spcBef>
                      </a:pPr>
                      <a:r>
                        <a:rPr dirty="0" sz="1400" spc="-5">
                          <a:latin typeface="Times New Roman"/>
                          <a:cs typeface="Times New Roman"/>
                        </a:rPr>
                        <a:t>Брати участь </a:t>
                      </a:r>
                      <a:r>
                        <a:rPr dirty="0" sz="1400">
                          <a:latin typeface="Times New Roman"/>
                          <a:cs typeface="Times New Roman"/>
                        </a:rPr>
                        <a:t>в </a:t>
                      </a:r>
                      <a:r>
                        <a:rPr dirty="0" sz="1400" spc="-5">
                          <a:latin typeface="Times New Roman"/>
                          <a:cs typeface="Times New Roman"/>
                        </a:rPr>
                        <a:t>організації </a:t>
                      </a:r>
                      <a:r>
                        <a:rPr dirty="0" sz="1400">
                          <a:latin typeface="Times New Roman"/>
                          <a:cs typeface="Times New Roman"/>
                        </a:rPr>
                        <a:t>і </a:t>
                      </a:r>
                      <a:r>
                        <a:rPr dirty="0" sz="1400" spc="-10">
                          <a:latin typeface="Times New Roman"/>
                          <a:cs typeface="Times New Roman"/>
                        </a:rPr>
                        <a:t>проведенні</a:t>
                      </a:r>
                      <a:r>
                        <a:rPr dirty="0" sz="1400" spc="229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spc="-25">
                          <a:latin typeface="Times New Roman"/>
                          <a:cs typeface="Times New Roman"/>
                        </a:rPr>
                        <a:t>наукових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90170">
                        <a:lnSpc>
                          <a:spcPts val="1620"/>
                        </a:lnSpc>
                      </a:pPr>
                      <a:r>
                        <a:rPr dirty="0" sz="1400">
                          <a:latin typeface="Times New Roman"/>
                          <a:cs typeface="Times New Roman"/>
                        </a:rPr>
                        <a:t>симпозіумів, </a:t>
                      </a:r>
                      <a:r>
                        <a:rPr dirty="0" sz="1400" spc="-5">
                          <a:latin typeface="Times New Roman"/>
                          <a:cs typeface="Times New Roman"/>
                        </a:rPr>
                        <a:t>конференцій,</a:t>
                      </a:r>
                      <a:r>
                        <a:rPr dirty="0" sz="1400" spc="-8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spc="5">
                          <a:latin typeface="Times New Roman"/>
                          <a:cs typeface="Times New Roman"/>
                        </a:rPr>
                        <a:t>семінарів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2667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768350">
                <a:tc>
                  <a:txBody>
                    <a:bodyPr/>
                    <a:lstStyle/>
                    <a:p>
                      <a:pPr algn="just" marL="90170" marR="81915">
                        <a:lnSpc>
                          <a:spcPts val="1560"/>
                        </a:lnSpc>
                        <a:spcBef>
                          <a:spcPts val="365"/>
                        </a:spcBef>
                      </a:pPr>
                      <a:r>
                        <a:rPr dirty="0" sz="1400" spc="-5">
                          <a:latin typeface="Times New Roman"/>
                          <a:cs typeface="Times New Roman"/>
                        </a:rPr>
                        <a:t>Брати участь </a:t>
                      </a:r>
                      <a:r>
                        <a:rPr dirty="0" sz="1400">
                          <a:latin typeface="Times New Roman"/>
                          <a:cs typeface="Times New Roman"/>
                        </a:rPr>
                        <a:t>у </a:t>
                      </a:r>
                      <a:r>
                        <a:rPr dirty="0" sz="1400" spc="-15">
                          <a:latin typeface="Times New Roman"/>
                          <a:cs typeface="Times New Roman"/>
                        </a:rPr>
                        <a:t>конкурсах </a:t>
                      </a:r>
                      <a:r>
                        <a:rPr dirty="0" sz="1400">
                          <a:latin typeface="Times New Roman"/>
                          <a:cs typeface="Times New Roman"/>
                        </a:rPr>
                        <a:t>на </a:t>
                      </a:r>
                      <a:r>
                        <a:rPr dirty="0" sz="1400" spc="-15">
                          <a:latin typeface="Times New Roman"/>
                          <a:cs typeface="Times New Roman"/>
                        </a:rPr>
                        <a:t>здобуття  </a:t>
                      </a:r>
                      <a:r>
                        <a:rPr dirty="0" sz="1400" spc="-5">
                          <a:latin typeface="Times New Roman"/>
                          <a:cs typeface="Times New Roman"/>
                        </a:rPr>
                        <a:t>державного фінансування </a:t>
                      </a:r>
                      <a:r>
                        <a:rPr dirty="0" sz="1400" spc="-10">
                          <a:latin typeface="Times New Roman"/>
                          <a:cs typeface="Times New Roman"/>
                        </a:rPr>
                        <a:t>науково-дослідних  </a:t>
                      </a:r>
                      <a:r>
                        <a:rPr dirty="0" sz="1400" spc="-15">
                          <a:latin typeface="Times New Roman"/>
                          <a:cs typeface="Times New Roman"/>
                        </a:rPr>
                        <a:t>робіт.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4635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5" name="object 5"/>
          <p:cNvSpPr/>
          <p:nvPr/>
        </p:nvSpPr>
        <p:spPr>
          <a:xfrm>
            <a:off x="684276" y="1700783"/>
            <a:ext cx="4361688" cy="42321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2940"/>
              </a:lnSpc>
            </a:pPr>
            <a:fld id="{81D60167-4931-47E6-BA6A-407CBD079E47}" type="slidenum">
              <a:rPr dirty="0"/>
              <a:t>10</a:t>
            </a:fld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7002" y="6257950"/>
            <a:ext cx="358140" cy="4222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600" spc="5" b="1">
                <a:solidFill>
                  <a:srgbClr val="FFFFFF"/>
                </a:solidFill>
                <a:latin typeface="Times New Roman"/>
                <a:cs typeface="Times New Roman"/>
              </a:rPr>
              <a:t>13</a:t>
            </a:r>
            <a:endParaRPr sz="2600">
              <a:latin typeface="Times New Roman"/>
              <a:cs typeface="Times New Roman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16829" y="873746"/>
            <a:ext cx="4982210" cy="2912745"/>
            <a:chOff x="216829" y="873746"/>
            <a:chExt cx="4982210" cy="2912745"/>
          </a:xfrm>
        </p:grpSpPr>
        <p:sp>
          <p:nvSpPr>
            <p:cNvPr id="4" name="object 4"/>
            <p:cNvSpPr/>
            <p:nvPr/>
          </p:nvSpPr>
          <p:spPr>
            <a:xfrm>
              <a:off x="221274" y="878191"/>
              <a:ext cx="4973320" cy="2903855"/>
            </a:xfrm>
            <a:custGeom>
              <a:avLst/>
              <a:gdLst/>
              <a:ahLst/>
              <a:cxnLst/>
              <a:rect l="l" t="t" r="r" b="b"/>
              <a:pathLst>
                <a:path w="4973320" h="2903854">
                  <a:moveTo>
                    <a:pt x="4973065" y="0"/>
                  </a:moveTo>
                  <a:lnTo>
                    <a:pt x="0" y="0"/>
                  </a:lnTo>
                  <a:lnTo>
                    <a:pt x="0" y="2903540"/>
                  </a:lnTo>
                  <a:lnTo>
                    <a:pt x="4973065" y="2903540"/>
                  </a:lnTo>
                  <a:lnTo>
                    <a:pt x="497306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221274" y="878191"/>
              <a:ext cx="4973320" cy="2903855"/>
            </a:xfrm>
            <a:custGeom>
              <a:avLst/>
              <a:gdLst/>
              <a:ahLst/>
              <a:cxnLst/>
              <a:rect l="l" t="t" r="r" b="b"/>
              <a:pathLst>
                <a:path w="4973320" h="2903854">
                  <a:moveTo>
                    <a:pt x="0" y="2903540"/>
                  </a:moveTo>
                  <a:lnTo>
                    <a:pt x="4973065" y="2903540"/>
                  </a:lnTo>
                  <a:lnTo>
                    <a:pt x="4973065" y="0"/>
                  </a:lnTo>
                  <a:lnTo>
                    <a:pt x="0" y="0"/>
                  </a:lnTo>
                  <a:lnTo>
                    <a:pt x="0" y="2903540"/>
                  </a:lnTo>
                  <a:close/>
                </a:path>
              </a:pathLst>
            </a:custGeom>
            <a:ln w="8312">
              <a:solidFill>
                <a:srgbClr val="C0C0C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482912" y="3068416"/>
              <a:ext cx="223520" cy="0"/>
            </a:xfrm>
            <a:custGeom>
              <a:avLst/>
              <a:gdLst/>
              <a:ahLst/>
              <a:cxnLst/>
              <a:rect l="l" t="t" r="r" b="b"/>
              <a:pathLst>
                <a:path w="223520" h="0">
                  <a:moveTo>
                    <a:pt x="0" y="0"/>
                  </a:moveTo>
                  <a:lnTo>
                    <a:pt x="223235" y="0"/>
                  </a:lnTo>
                </a:path>
              </a:pathLst>
            </a:custGeom>
            <a:ln w="8320">
              <a:solidFill>
                <a:srgbClr val="C0C0C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482912" y="2676300"/>
              <a:ext cx="4582795" cy="392430"/>
            </a:xfrm>
            <a:custGeom>
              <a:avLst/>
              <a:gdLst/>
              <a:ahLst/>
              <a:cxnLst/>
              <a:rect l="l" t="t" r="r" b="b"/>
              <a:pathLst>
                <a:path w="4582795" h="392430">
                  <a:moveTo>
                    <a:pt x="430446" y="392116"/>
                  </a:moveTo>
                  <a:lnTo>
                    <a:pt x="488465" y="392116"/>
                  </a:lnTo>
                </a:path>
                <a:path w="4582795" h="392430">
                  <a:moveTo>
                    <a:pt x="695676" y="392116"/>
                  </a:moveTo>
                  <a:lnTo>
                    <a:pt x="1143307" y="392116"/>
                  </a:lnTo>
                </a:path>
                <a:path w="4582795" h="392430">
                  <a:moveTo>
                    <a:pt x="1350518" y="392116"/>
                  </a:moveTo>
                  <a:lnTo>
                    <a:pt x="1400249" y="392116"/>
                  </a:lnTo>
                </a:path>
                <a:path w="4582795" h="392430">
                  <a:moveTo>
                    <a:pt x="1607460" y="392116"/>
                  </a:moveTo>
                  <a:lnTo>
                    <a:pt x="2055036" y="392116"/>
                  </a:lnTo>
                </a:path>
                <a:path w="4582795" h="392430">
                  <a:moveTo>
                    <a:pt x="2262247" y="392116"/>
                  </a:moveTo>
                  <a:lnTo>
                    <a:pt x="2320266" y="392116"/>
                  </a:lnTo>
                </a:path>
                <a:path w="4582795" h="392430">
                  <a:moveTo>
                    <a:pt x="2527477" y="392116"/>
                  </a:moveTo>
                  <a:lnTo>
                    <a:pt x="2975053" y="392116"/>
                  </a:lnTo>
                </a:path>
                <a:path w="4582795" h="392430">
                  <a:moveTo>
                    <a:pt x="3182264" y="392116"/>
                  </a:moveTo>
                  <a:lnTo>
                    <a:pt x="3231995" y="392116"/>
                  </a:lnTo>
                </a:path>
                <a:path w="4582795" h="392430">
                  <a:moveTo>
                    <a:pt x="3439206" y="392116"/>
                  </a:moveTo>
                  <a:lnTo>
                    <a:pt x="3886782" y="392116"/>
                  </a:lnTo>
                </a:path>
                <a:path w="4582795" h="392430">
                  <a:moveTo>
                    <a:pt x="4093993" y="392116"/>
                  </a:moveTo>
                  <a:lnTo>
                    <a:pt x="4152012" y="392116"/>
                  </a:lnTo>
                </a:path>
                <a:path w="4582795" h="392430">
                  <a:moveTo>
                    <a:pt x="4359223" y="392116"/>
                  </a:moveTo>
                  <a:lnTo>
                    <a:pt x="4582680" y="392116"/>
                  </a:lnTo>
                </a:path>
                <a:path w="4582795" h="392430">
                  <a:moveTo>
                    <a:pt x="0" y="200195"/>
                  </a:moveTo>
                  <a:lnTo>
                    <a:pt x="223235" y="200195"/>
                  </a:lnTo>
                </a:path>
                <a:path w="4582795" h="392430">
                  <a:moveTo>
                    <a:pt x="430446" y="200195"/>
                  </a:moveTo>
                  <a:lnTo>
                    <a:pt x="488465" y="200195"/>
                  </a:lnTo>
                </a:path>
                <a:path w="4582795" h="392430">
                  <a:moveTo>
                    <a:pt x="695676" y="200195"/>
                  </a:moveTo>
                  <a:lnTo>
                    <a:pt x="1400249" y="200195"/>
                  </a:lnTo>
                </a:path>
                <a:path w="4582795" h="392430">
                  <a:moveTo>
                    <a:pt x="1607460" y="200195"/>
                  </a:moveTo>
                  <a:lnTo>
                    <a:pt x="2055036" y="200195"/>
                  </a:lnTo>
                </a:path>
                <a:path w="4582795" h="392430">
                  <a:moveTo>
                    <a:pt x="2262247" y="200195"/>
                  </a:moveTo>
                  <a:lnTo>
                    <a:pt x="2320266" y="200195"/>
                  </a:lnTo>
                </a:path>
                <a:path w="4582795" h="392430">
                  <a:moveTo>
                    <a:pt x="2527477" y="200195"/>
                  </a:moveTo>
                  <a:lnTo>
                    <a:pt x="3231995" y="200195"/>
                  </a:lnTo>
                </a:path>
                <a:path w="4582795" h="392430">
                  <a:moveTo>
                    <a:pt x="3439206" y="200195"/>
                  </a:moveTo>
                  <a:lnTo>
                    <a:pt x="4152012" y="200195"/>
                  </a:lnTo>
                </a:path>
                <a:path w="4582795" h="392430">
                  <a:moveTo>
                    <a:pt x="4359223" y="200195"/>
                  </a:moveTo>
                  <a:lnTo>
                    <a:pt x="4582680" y="200195"/>
                  </a:lnTo>
                </a:path>
                <a:path w="4582795" h="392430">
                  <a:moveTo>
                    <a:pt x="0" y="0"/>
                  </a:moveTo>
                  <a:lnTo>
                    <a:pt x="488465" y="0"/>
                  </a:lnTo>
                </a:path>
                <a:path w="4582795" h="392430">
                  <a:moveTo>
                    <a:pt x="695676" y="0"/>
                  </a:moveTo>
                  <a:lnTo>
                    <a:pt x="2055036" y="0"/>
                  </a:lnTo>
                </a:path>
                <a:path w="4582795" h="392430">
                  <a:moveTo>
                    <a:pt x="2262247" y="0"/>
                  </a:moveTo>
                  <a:lnTo>
                    <a:pt x="2320266" y="0"/>
                  </a:lnTo>
                </a:path>
                <a:path w="4582795" h="392430">
                  <a:moveTo>
                    <a:pt x="2527477" y="0"/>
                  </a:moveTo>
                  <a:lnTo>
                    <a:pt x="3231995" y="0"/>
                  </a:lnTo>
                </a:path>
                <a:path w="4582795" h="392430">
                  <a:moveTo>
                    <a:pt x="3439206" y="0"/>
                  </a:moveTo>
                  <a:lnTo>
                    <a:pt x="4152012" y="0"/>
                  </a:lnTo>
                </a:path>
                <a:path w="4582795" h="392430">
                  <a:moveTo>
                    <a:pt x="4359223" y="0"/>
                  </a:moveTo>
                  <a:lnTo>
                    <a:pt x="4582680" y="0"/>
                  </a:lnTo>
                </a:path>
              </a:pathLst>
            </a:custGeom>
            <a:ln w="8320">
              <a:solidFill>
                <a:srgbClr val="C0C0C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482912" y="2484380"/>
              <a:ext cx="488950" cy="0"/>
            </a:xfrm>
            <a:custGeom>
              <a:avLst/>
              <a:gdLst/>
              <a:ahLst/>
              <a:cxnLst/>
              <a:rect l="l" t="t" r="r" b="b"/>
              <a:pathLst>
                <a:path w="488950" h="0">
                  <a:moveTo>
                    <a:pt x="0" y="0"/>
                  </a:moveTo>
                  <a:lnTo>
                    <a:pt x="488465" y="0"/>
                  </a:lnTo>
                </a:path>
              </a:pathLst>
            </a:custGeom>
            <a:ln w="8320">
              <a:solidFill>
                <a:srgbClr val="C0C0C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78589" y="2484380"/>
              <a:ext cx="3887470" cy="0"/>
            </a:xfrm>
            <a:custGeom>
              <a:avLst/>
              <a:gdLst/>
              <a:ahLst/>
              <a:cxnLst/>
              <a:rect l="l" t="t" r="r" b="b"/>
              <a:pathLst>
                <a:path w="3887470" h="0">
                  <a:moveTo>
                    <a:pt x="0" y="0"/>
                  </a:moveTo>
                  <a:lnTo>
                    <a:pt x="1624590" y="0"/>
                  </a:lnTo>
                </a:path>
                <a:path w="3887470" h="0">
                  <a:moveTo>
                    <a:pt x="1831801" y="0"/>
                  </a:moveTo>
                  <a:lnTo>
                    <a:pt x="2536318" y="0"/>
                  </a:lnTo>
                </a:path>
                <a:path w="3887470" h="0">
                  <a:moveTo>
                    <a:pt x="2743529" y="0"/>
                  </a:moveTo>
                  <a:lnTo>
                    <a:pt x="3456335" y="0"/>
                  </a:lnTo>
                </a:path>
                <a:path w="3887470" h="0">
                  <a:moveTo>
                    <a:pt x="3663547" y="0"/>
                  </a:moveTo>
                  <a:lnTo>
                    <a:pt x="3887003" y="0"/>
                  </a:lnTo>
                </a:path>
              </a:pathLst>
            </a:custGeom>
            <a:ln w="8320">
              <a:solidFill>
                <a:srgbClr val="C0C0C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482912" y="2284139"/>
              <a:ext cx="3232150" cy="0"/>
            </a:xfrm>
            <a:custGeom>
              <a:avLst/>
              <a:gdLst/>
              <a:ahLst/>
              <a:cxnLst/>
              <a:rect l="l" t="t" r="r" b="b"/>
              <a:pathLst>
                <a:path w="3232150" h="0">
                  <a:moveTo>
                    <a:pt x="0" y="0"/>
                  </a:moveTo>
                  <a:lnTo>
                    <a:pt x="3231995" y="0"/>
                  </a:lnTo>
                </a:path>
              </a:pathLst>
            </a:custGeom>
            <a:ln w="8320">
              <a:solidFill>
                <a:srgbClr val="C0C0C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3922119" y="2284139"/>
              <a:ext cx="1143635" cy="0"/>
            </a:xfrm>
            <a:custGeom>
              <a:avLst/>
              <a:gdLst/>
              <a:ahLst/>
              <a:cxnLst/>
              <a:rect l="l" t="t" r="r" b="b"/>
              <a:pathLst>
                <a:path w="1143635" h="0">
                  <a:moveTo>
                    <a:pt x="0" y="0"/>
                  </a:moveTo>
                  <a:lnTo>
                    <a:pt x="712806" y="0"/>
                  </a:lnTo>
                </a:path>
                <a:path w="1143635" h="0">
                  <a:moveTo>
                    <a:pt x="920017" y="0"/>
                  </a:moveTo>
                  <a:lnTo>
                    <a:pt x="1143473" y="0"/>
                  </a:lnTo>
                </a:path>
              </a:pathLst>
            </a:custGeom>
            <a:ln w="8320">
              <a:solidFill>
                <a:srgbClr val="C0C0C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482912" y="2083899"/>
              <a:ext cx="3232150" cy="0"/>
            </a:xfrm>
            <a:custGeom>
              <a:avLst/>
              <a:gdLst/>
              <a:ahLst/>
              <a:cxnLst/>
              <a:rect l="l" t="t" r="r" b="b"/>
              <a:pathLst>
                <a:path w="3232150" h="0">
                  <a:moveTo>
                    <a:pt x="0" y="0"/>
                  </a:moveTo>
                  <a:lnTo>
                    <a:pt x="3231995" y="0"/>
                  </a:lnTo>
                </a:path>
              </a:pathLst>
            </a:custGeom>
            <a:ln w="8320">
              <a:solidFill>
                <a:srgbClr val="C0C0C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482912" y="1891979"/>
              <a:ext cx="4582795" cy="192405"/>
            </a:xfrm>
            <a:custGeom>
              <a:avLst/>
              <a:gdLst/>
              <a:ahLst/>
              <a:cxnLst/>
              <a:rect l="l" t="t" r="r" b="b"/>
              <a:pathLst>
                <a:path w="4582795" h="192405">
                  <a:moveTo>
                    <a:pt x="3439206" y="191920"/>
                  </a:moveTo>
                  <a:lnTo>
                    <a:pt x="4152012" y="191920"/>
                  </a:lnTo>
                </a:path>
                <a:path w="4582795" h="192405">
                  <a:moveTo>
                    <a:pt x="4359223" y="191920"/>
                  </a:moveTo>
                  <a:lnTo>
                    <a:pt x="4582680" y="191920"/>
                  </a:lnTo>
                </a:path>
                <a:path w="4582795" h="192405">
                  <a:moveTo>
                    <a:pt x="0" y="0"/>
                  </a:moveTo>
                  <a:lnTo>
                    <a:pt x="3231995" y="0"/>
                  </a:lnTo>
                </a:path>
              </a:pathLst>
            </a:custGeom>
            <a:ln w="8320">
              <a:solidFill>
                <a:srgbClr val="C0C0C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3922119" y="1888490"/>
              <a:ext cx="1143635" cy="4445"/>
            </a:xfrm>
            <a:custGeom>
              <a:avLst/>
              <a:gdLst/>
              <a:ahLst/>
              <a:cxnLst/>
              <a:rect l="l" t="t" r="r" b="b"/>
              <a:pathLst>
                <a:path w="1143635" h="4444">
                  <a:moveTo>
                    <a:pt x="0" y="4160"/>
                  </a:moveTo>
                  <a:lnTo>
                    <a:pt x="1143473" y="4160"/>
                  </a:lnTo>
                </a:path>
                <a:path w="1143635" h="4444">
                  <a:moveTo>
                    <a:pt x="0" y="0"/>
                  </a:moveTo>
                  <a:lnTo>
                    <a:pt x="1143473" y="0"/>
                  </a:lnTo>
                </a:path>
              </a:pathLst>
            </a:custGeom>
            <a:ln w="6977">
              <a:solidFill>
                <a:srgbClr val="C0C0C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82912" y="1691738"/>
              <a:ext cx="4582795" cy="0"/>
            </a:xfrm>
            <a:custGeom>
              <a:avLst/>
              <a:gdLst/>
              <a:ahLst/>
              <a:cxnLst/>
              <a:rect l="l" t="t" r="r" b="b"/>
              <a:pathLst>
                <a:path w="4582795" h="0">
                  <a:moveTo>
                    <a:pt x="0" y="0"/>
                  </a:moveTo>
                  <a:lnTo>
                    <a:pt x="3231995" y="0"/>
                  </a:lnTo>
                </a:path>
                <a:path w="4582795" h="0">
                  <a:moveTo>
                    <a:pt x="3439206" y="0"/>
                  </a:moveTo>
                  <a:lnTo>
                    <a:pt x="4582680" y="0"/>
                  </a:lnTo>
                </a:path>
              </a:pathLst>
            </a:custGeom>
            <a:ln w="8320">
              <a:solidFill>
                <a:srgbClr val="C0C0C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482912" y="1496995"/>
              <a:ext cx="4582795" cy="4445"/>
            </a:xfrm>
            <a:custGeom>
              <a:avLst/>
              <a:gdLst/>
              <a:ahLst/>
              <a:cxnLst/>
              <a:rect l="l" t="t" r="r" b="b"/>
              <a:pathLst>
                <a:path w="4582795" h="4444">
                  <a:moveTo>
                    <a:pt x="0" y="4160"/>
                  </a:moveTo>
                  <a:lnTo>
                    <a:pt x="4582680" y="4160"/>
                  </a:lnTo>
                </a:path>
                <a:path w="4582795" h="4444">
                  <a:moveTo>
                    <a:pt x="0" y="0"/>
                  </a:moveTo>
                  <a:lnTo>
                    <a:pt x="4582680" y="0"/>
                  </a:lnTo>
                </a:path>
              </a:pathLst>
            </a:custGeom>
            <a:ln w="6090">
              <a:solidFill>
                <a:srgbClr val="C0C0C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482912" y="1299800"/>
              <a:ext cx="4582795" cy="0"/>
            </a:xfrm>
            <a:custGeom>
              <a:avLst/>
              <a:gdLst/>
              <a:ahLst/>
              <a:cxnLst/>
              <a:rect l="l" t="t" r="r" b="b"/>
              <a:pathLst>
                <a:path w="4582795" h="0">
                  <a:moveTo>
                    <a:pt x="0" y="0"/>
                  </a:moveTo>
                  <a:lnTo>
                    <a:pt x="4582680" y="0"/>
                  </a:lnTo>
                </a:path>
              </a:pathLst>
            </a:custGeom>
            <a:ln w="8320">
              <a:solidFill>
                <a:srgbClr val="C0C0C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706145" y="2671267"/>
              <a:ext cx="3870960" cy="591185"/>
            </a:xfrm>
            <a:custGeom>
              <a:avLst/>
              <a:gdLst/>
              <a:ahLst/>
              <a:cxnLst/>
              <a:rect l="l" t="t" r="r" b="b"/>
              <a:pathLst>
                <a:path w="3870960" h="591185">
                  <a:moveTo>
                    <a:pt x="207213" y="199682"/>
                  </a:moveTo>
                  <a:lnTo>
                    <a:pt x="0" y="199682"/>
                  </a:lnTo>
                  <a:lnTo>
                    <a:pt x="0" y="590740"/>
                  </a:lnTo>
                  <a:lnTo>
                    <a:pt x="207213" y="590740"/>
                  </a:lnTo>
                  <a:lnTo>
                    <a:pt x="207213" y="199682"/>
                  </a:lnTo>
                  <a:close/>
                </a:path>
                <a:path w="3870960" h="591185">
                  <a:moveTo>
                    <a:pt x="1127277" y="391058"/>
                  </a:moveTo>
                  <a:lnTo>
                    <a:pt x="920064" y="391058"/>
                  </a:lnTo>
                  <a:lnTo>
                    <a:pt x="920064" y="590740"/>
                  </a:lnTo>
                  <a:lnTo>
                    <a:pt x="1127277" y="590740"/>
                  </a:lnTo>
                  <a:lnTo>
                    <a:pt x="1127277" y="391058"/>
                  </a:lnTo>
                  <a:close/>
                </a:path>
                <a:path w="3870960" h="591185">
                  <a:moveTo>
                    <a:pt x="2039010" y="0"/>
                  </a:moveTo>
                  <a:lnTo>
                    <a:pt x="1831797" y="0"/>
                  </a:lnTo>
                  <a:lnTo>
                    <a:pt x="1831797" y="590740"/>
                  </a:lnTo>
                  <a:lnTo>
                    <a:pt x="2039010" y="590740"/>
                  </a:lnTo>
                  <a:lnTo>
                    <a:pt x="2039010" y="0"/>
                  </a:lnTo>
                  <a:close/>
                </a:path>
                <a:path w="3870960" h="591185">
                  <a:moveTo>
                    <a:pt x="2959023" y="391058"/>
                  </a:moveTo>
                  <a:lnTo>
                    <a:pt x="2751810" y="391058"/>
                  </a:lnTo>
                  <a:lnTo>
                    <a:pt x="2751810" y="590740"/>
                  </a:lnTo>
                  <a:lnTo>
                    <a:pt x="2959023" y="590740"/>
                  </a:lnTo>
                  <a:lnTo>
                    <a:pt x="2959023" y="391058"/>
                  </a:lnTo>
                  <a:close/>
                </a:path>
                <a:path w="3870960" h="591185">
                  <a:moveTo>
                    <a:pt x="3870756" y="391058"/>
                  </a:moveTo>
                  <a:lnTo>
                    <a:pt x="3663543" y="391058"/>
                  </a:lnTo>
                  <a:lnTo>
                    <a:pt x="3663543" y="590740"/>
                  </a:lnTo>
                  <a:lnTo>
                    <a:pt x="3870756" y="590740"/>
                  </a:lnTo>
                  <a:lnTo>
                    <a:pt x="3870756" y="391058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971372" y="1498117"/>
              <a:ext cx="3870960" cy="1764030"/>
            </a:xfrm>
            <a:custGeom>
              <a:avLst/>
              <a:gdLst/>
              <a:ahLst/>
              <a:cxnLst/>
              <a:rect l="l" t="t" r="r" b="b"/>
              <a:pathLst>
                <a:path w="3870960" h="1764029">
                  <a:moveTo>
                    <a:pt x="207213" y="981786"/>
                  </a:moveTo>
                  <a:lnTo>
                    <a:pt x="0" y="981786"/>
                  </a:lnTo>
                  <a:lnTo>
                    <a:pt x="0" y="1763890"/>
                  </a:lnTo>
                  <a:lnTo>
                    <a:pt x="207213" y="1763890"/>
                  </a:lnTo>
                  <a:lnTo>
                    <a:pt x="207213" y="981786"/>
                  </a:lnTo>
                  <a:close/>
                </a:path>
                <a:path w="3870960" h="1764029">
                  <a:moveTo>
                    <a:pt x="1118997" y="1372831"/>
                  </a:moveTo>
                  <a:lnTo>
                    <a:pt x="911783" y="1372831"/>
                  </a:lnTo>
                  <a:lnTo>
                    <a:pt x="911783" y="1763890"/>
                  </a:lnTo>
                  <a:lnTo>
                    <a:pt x="1118997" y="1763890"/>
                  </a:lnTo>
                  <a:lnTo>
                    <a:pt x="1118997" y="1372831"/>
                  </a:lnTo>
                  <a:close/>
                </a:path>
                <a:path w="3870960" h="1764029">
                  <a:moveTo>
                    <a:pt x="2039010" y="981786"/>
                  </a:moveTo>
                  <a:lnTo>
                    <a:pt x="1831797" y="981786"/>
                  </a:lnTo>
                  <a:lnTo>
                    <a:pt x="1831797" y="1763890"/>
                  </a:lnTo>
                  <a:lnTo>
                    <a:pt x="2039010" y="1763890"/>
                  </a:lnTo>
                  <a:lnTo>
                    <a:pt x="2039010" y="981786"/>
                  </a:lnTo>
                  <a:close/>
                </a:path>
                <a:path w="3870960" h="1764029">
                  <a:moveTo>
                    <a:pt x="2950743" y="0"/>
                  </a:moveTo>
                  <a:lnTo>
                    <a:pt x="2743530" y="0"/>
                  </a:lnTo>
                  <a:lnTo>
                    <a:pt x="2743530" y="1763890"/>
                  </a:lnTo>
                  <a:lnTo>
                    <a:pt x="2950743" y="1763890"/>
                  </a:lnTo>
                  <a:lnTo>
                    <a:pt x="2950743" y="0"/>
                  </a:lnTo>
                  <a:close/>
                </a:path>
                <a:path w="3870960" h="1764029">
                  <a:moveTo>
                    <a:pt x="3870756" y="391045"/>
                  </a:moveTo>
                  <a:lnTo>
                    <a:pt x="3663543" y="391045"/>
                  </a:lnTo>
                  <a:lnTo>
                    <a:pt x="3663543" y="1763890"/>
                  </a:lnTo>
                  <a:lnTo>
                    <a:pt x="3870756" y="1763890"/>
                  </a:lnTo>
                  <a:lnTo>
                    <a:pt x="3870756" y="391045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482912" y="3268656"/>
              <a:ext cx="4582795" cy="0"/>
            </a:xfrm>
            <a:custGeom>
              <a:avLst/>
              <a:gdLst/>
              <a:ahLst/>
              <a:cxnLst/>
              <a:rect l="l" t="t" r="r" b="b"/>
              <a:pathLst>
                <a:path w="4582795" h="0">
                  <a:moveTo>
                    <a:pt x="0" y="0"/>
                  </a:moveTo>
                  <a:lnTo>
                    <a:pt x="4582680" y="0"/>
                  </a:lnTo>
                </a:path>
              </a:pathLst>
            </a:custGeom>
            <a:ln w="8320">
              <a:solidFill>
                <a:srgbClr val="C0C0C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1" name="object 21"/>
          <p:cNvSpPr txBox="1"/>
          <p:nvPr/>
        </p:nvSpPr>
        <p:spPr>
          <a:xfrm>
            <a:off x="590671" y="924115"/>
            <a:ext cx="3371215" cy="29591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750" spc="50" b="1" i="1">
                <a:solidFill>
                  <a:srgbClr val="333333"/>
                </a:solidFill>
                <a:latin typeface="Times New Roman"/>
                <a:cs typeface="Times New Roman"/>
              </a:rPr>
              <a:t>Видання </a:t>
            </a:r>
            <a:r>
              <a:rPr dirty="0" sz="1750" spc="35" b="1" i="1">
                <a:solidFill>
                  <a:srgbClr val="333333"/>
                </a:solidFill>
                <a:latin typeface="Times New Roman"/>
                <a:cs typeface="Times New Roman"/>
              </a:rPr>
              <a:t>монографій </a:t>
            </a:r>
            <a:r>
              <a:rPr dirty="0" sz="1750" b="1" i="1">
                <a:solidFill>
                  <a:srgbClr val="333333"/>
                </a:solidFill>
                <a:latin typeface="Times New Roman"/>
                <a:cs typeface="Times New Roman"/>
              </a:rPr>
              <a:t>/ </a:t>
            </a:r>
            <a:r>
              <a:rPr dirty="0" sz="1750" spc="65" b="1" i="1">
                <a:solidFill>
                  <a:srgbClr val="333333"/>
                </a:solidFill>
                <a:latin typeface="Times New Roman"/>
                <a:cs typeface="Times New Roman"/>
              </a:rPr>
              <a:t>розділів</a:t>
            </a:r>
            <a:r>
              <a:rPr dirty="0" sz="1750" spc="40" b="1" i="1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dirty="0" sz="1750" spc="105" b="1" i="1">
                <a:solidFill>
                  <a:srgbClr val="333333"/>
                </a:solidFill>
                <a:latin typeface="Times New Roman"/>
                <a:cs typeface="Times New Roman"/>
              </a:rPr>
              <a:t>у</a:t>
            </a:r>
            <a:endParaRPr sz="175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914473" y="1207780"/>
            <a:ext cx="2725420" cy="29591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750" spc="20" b="1" i="1">
                <a:solidFill>
                  <a:srgbClr val="333333"/>
                </a:solidFill>
                <a:latin typeface="Times New Roman"/>
                <a:cs typeface="Times New Roman"/>
              </a:rPr>
              <a:t>колективних</a:t>
            </a:r>
            <a:r>
              <a:rPr dirty="0" sz="1750" spc="-25" b="1" i="1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dirty="0" sz="1750" spc="35" b="1" i="1">
                <a:solidFill>
                  <a:srgbClr val="333333"/>
                </a:solidFill>
                <a:latin typeface="Times New Roman"/>
                <a:cs typeface="Times New Roman"/>
              </a:rPr>
              <a:t>монографіях</a:t>
            </a:r>
            <a:endParaRPr sz="175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765005" y="2684356"/>
            <a:ext cx="76200" cy="14605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750" spc="15">
                <a:solidFill>
                  <a:srgbClr val="333333"/>
                </a:solidFill>
                <a:latin typeface="Carlito"/>
                <a:cs typeface="Carlito"/>
              </a:rPr>
              <a:t>2</a:t>
            </a:r>
            <a:endParaRPr sz="750">
              <a:latin typeface="Carlito"/>
              <a:cs typeface="Carlito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686348" y="2876276"/>
            <a:ext cx="76200" cy="14605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750" spc="15">
                <a:solidFill>
                  <a:srgbClr val="333333"/>
                </a:solidFill>
                <a:latin typeface="Carlito"/>
                <a:cs typeface="Carlito"/>
              </a:rPr>
              <a:t>1</a:t>
            </a:r>
            <a:endParaRPr sz="750">
              <a:latin typeface="Carlito"/>
              <a:cs typeface="Carlito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599845" y="2484160"/>
            <a:ext cx="76200" cy="14605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750" spc="15">
                <a:solidFill>
                  <a:srgbClr val="333333"/>
                </a:solidFill>
                <a:latin typeface="Carlito"/>
                <a:cs typeface="Carlito"/>
              </a:rPr>
              <a:t>3</a:t>
            </a:r>
            <a:endParaRPr sz="750">
              <a:latin typeface="Carlito"/>
              <a:cs typeface="Carlito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521188" y="2876276"/>
            <a:ext cx="76200" cy="14605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750" spc="15">
                <a:solidFill>
                  <a:srgbClr val="333333"/>
                </a:solidFill>
                <a:latin typeface="Carlito"/>
                <a:cs typeface="Carlito"/>
              </a:rPr>
              <a:t>1</a:t>
            </a:r>
            <a:endParaRPr sz="750">
              <a:latin typeface="Carlito"/>
              <a:cs typeface="Carlito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4434575" y="2876276"/>
            <a:ext cx="76200" cy="14605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750" spc="15">
                <a:solidFill>
                  <a:srgbClr val="333333"/>
                </a:solidFill>
                <a:latin typeface="Carlito"/>
                <a:cs typeface="Carlito"/>
              </a:rPr>
              <a:t>1</a:t>
            </a:r>
            <a:endParaRPr sz="750">
              <a:latin typeface="Carlito"/>
              <a:cs typeface="Carlito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030511" y="2292462"/>
            <a:ext cx="76200" cy="14605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750" spc="15">
                <a:solidFill>
                  <a:srgbClr val="333333"/>
                </a:solidFill>
                <a:latin typeface="Carlito"/>
                <a:cs typeface="Carlito"/>
              </a:rPr>
              <a:t>4</a:t>
            </a:r>
            <a:endParaRPr sz="750">
              <a:latin typeface="Carlito"/>
              <a:cs typeface="Carlito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943953" y="2684356"/>
            <a:ext cx="76200" cy="14605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750" spc="15">
                <a:solidFill>
                  <a:srgbClr val="333333"/>
                </a:solidFill>
                <a:latin typeface="Carlito"/>
                <a:cs typeface="Carlito"/>
              </a:rPr>
              <a:t>2</a:t>
            </a:r>
            <a:endParaRPr sz="750">
              <a:latin typeface="Carlito"/>
              <a:cs typeface="Carlito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2865296" y="2292462"/>
            <a:ext cx="76200" cy="14605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750" spc="15">
                <a:solidFill>
                  <a:srgbClr val="333333"/>
                </a:solidFill>
                <a:latin typeface="Carlito"/>
                <a:cs typeface="Carlito"/>
              </a:rPr>
              <a:t>4</a:t>
            </a:r>
            <a:endParaRPr sz="750">
              <a:latin typeface="Carlito"/>
              <a:cs typeface="Carlito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3778682" y="1307900"/>
            <a:ext cx="76200" cy="14605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750" spc="15">
                <a:solidFill>
                  <a:srgbClr val="333333"/>
                </a:solidFill>
                <a:latin typeface="Carlito"/>
                <a:cs typeface="Carlito"/>
              </a:rPr>
              <a:t>9</a:t>
            </a:r>
            <a:endParaRPr sz="750">
              <a:latin typeface="Carlito"/>
              <a:cs typeface="Carlito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4700136" y="1700061"/>
            <a:ext cx="76200" cy="14605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750" spc="15">
                <a:solidFill>
                  <a:srgbClr val="333333"/>
                </a:solidFill>
                <a:latin typeface="Carlito"/>
                <a:cs typeface="Carlito"/>
              </a:rPr>
              <a:t>7</a:t>
            </a:r>
            <a:endParaRPr sz="750">
              <a:latin typeface="Carlito"/>
              <a:cs typeface="Carlito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333177" y="2984716"/>
            <a:ext cx="76200" cy="34607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750" spc="15">
                <a:solidFill>
                  <a:srgbClr val="333333"/>
                </a:solidFill>
                <a:latin typeface="Carlito"/>
                <a:cs typeface="Carlito"/>
              </a:rPr>
              <a:t>1</a:t>
            </a:r>
            <a:endParaRPr sz="75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680"/>
              </a:spcBef>
            </a:pPr>
            <a:r>
              <a:rPr dirty="0" sz="750" spc="15">
                <a:solidFill>
                  <a:srgbClr val="333333"/>
                </a:solidFill>
                <a:latin typeface="Carlito"/>
                <a:cs typeface="Carlito"/>
              </a:rPr>
              <a:t>0</a:t>
            </a:r>
            <a:endParaRPr sz="750">
              <a:latin typeface="Carlito"/>
              <a:cs typeface="Carlito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333177" y="2793074"/>
            <a:ext cx="76200" cy="14605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750" spc="15">
                <a:solidFill>
                  <a:srgbClr val="333333"/>
                </a:solidFill>
                <a:latin typeface="Carlito"/>
                <a:cs typeface="Carlito"/>
              </a:rPr>
              <a:t>2</a:t>
            </a:r>
            <a:endParaRPr sz="750">
              <a:latin typeface="Carlito"/>
              <a:cs typeface="Carlito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333177" y="2592877"/>
            <a:ext cx="76200" cy="14605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750" spc="15">
                <a:solidFill>
                  <a:srgbClr val="333333"/>
                </a:solidFill>
                <a:latin typeface="Carlito"/>
                <a:cs typeface="Carlito"/>
              </a:rPr>
              <a:t>3</a:t>
            </a:r>
            <a:endParaRPr sz="750">
              <a:latin typeface="Carlito"/>
              <a:cs typeface="Carlito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333177" y="2400957"/>
            <a:ext cx="76200" cy="14605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750" spc="15">
                <a:solidFill>
                  <a:srgbClr val="333333"/>
                </a:solidFill>
                <a:latin typeface="Carlito"/>
                <a:cs typeface="Carlito"/>
              </a:rPr>
              <a:t>4</a:t>
            </a:r>
            <a:endParaRPr sz="750">
              <a:latin typeface="Carlito"/>
              <a:cs typeface="Carlito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333177" y="1808557"/>
            <a:ext cx="76200" cy="53784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750" spc="15">
                <a:solidFill>
                  <a:srgbClr val="333333"/>
                </a:solidFill>
                <a:latin typeface="Carlito"/>
                <a:cs typeface="Carlito"/>
              </a:rPr>
              <a:t>7</a:t>
            </a:r>
            <a:endParaRPr sz="75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615"/>
              </a:spcBef>
            </a:pPr>
            <a:r>
              <a:rPr dirty="0" sz="750" spc="15">
                <a:solidFill>
                  <a:srgbClr val="333333"/>
                </a:solidFill>
                <a:latin typeface="Carlito"/>
                <a:cs typeface="Carlito"/>
              </a:rPr>
              <a:t>6</a:t>
            </a:r>
            <a:endParaRPr sz="75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675"/>
              </a:spcBef>
            </a:pPr>
            <a:r>
              <a:rPr dirty="0" sz="750" spc="15">
                <a:solidFill>
                  <a:srgbClr val="333333"/>
                </a:solidFill>
                <a:latin typeface="Carlito"/>
                <a:cs typeface="Carlito"/>
              </a:rPr>
              <a:t>5</a:t>
            </a:r>
            <a:endParaRPr sz="750">
              <a:latin typeface="Carlito"/>
              <a:cs typeface="Carlito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333177" y="1608316"/>
            <a:ext cx="76200" cy="14605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750" spc="15">
                <a:solidFill>
                  <a:srgbClr val="333333"/>
                </a:solidFill>
                <a:latin typeface="Carlito"/>
                <a:cs typeface="Carlito"/>
              </a:rPr>
              <a:t>8</a:t>
            </a:r>
            <a:endParaRPr sz="750">
              <a:latin typeface="Carlito"/>
              <a:cs typeface="Carlito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333177" y="1416396"/>
            <a:ext cx="76200" cy="14605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750" spc="15">
                <a:solidFill>
                  <a:srgbClr val="333333"/>
                </a:solidFill>
                <a:latin typeface="Carlito"/>
                <a:cs typeface="Carlito"/>
              </a:rPr>
              <a:t>9</a:t>
            </a:r>
            <a:endParaRPr sz="750">
              <a:latin typeface="Carlito"/>
              <a:cs typeface="Carlito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283446" y="1216156"/>
            <a:ext cx="125095" cy="14605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750" spc="5">
                <a:solidFill>
                  <a:srgbClr val="333333"/>
                </a:solidFill>
                <a:latin typeface="Carlito"/>
                <a:cs typeface="Carlito"/>
              </a:rPr>
              <a:t>10</a:t>
            </a:r>
            <a:endParaRPr sz="750">
              <a:latin typeface="Carlito"/>
              <a:cs typeface="Carlito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706709" y="3343596"/>
            <a:ext cx="457834" cy="14605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750" spc="5">
                <a:solidFill>
                  <a:srgbClr val="333333"/>
                </a:solidFill>
                <a:latin typeface="Carlito"/>
                <a:cs typeface="Carlito"/>
              </a:rPr>
              <a:t>2016</a:t>
            </a:r>
            <a:r>
              <a:rPr dirty="0" sz="750" spc="25">
                <a:solidFill>
                  <a:srgbClr val="333333"/>
                </a:solidFill>
                <a:latin typeface="Carlito"/>
                <a:cs typeface="Carlito"/>
              </a:rPr>
              <a:t>-</a:t>
            </a:r>
            <a:r>
              <a:rPr dirty="0" sz="750" spc="5">
                <a:solidFill>
                  <a:srgbClr val="333333"/>
                </a:solidFill>
                <a:latin typeface="Carlito"/>
                <a:cs typeface="Carlito"/>
              </a:rPr>
              <a:t>201</a:t>
            </a:r>
            <a:r>
              <a:rPr dirty="0" sz="750" spc="15">
                <a:solidFill>
                  <a:srgbClr val="333333"/>
                </a:solidFill>
                <a:latin typeface="Carlito"/>
                <a:cs typeface="Carlito"/>
              </a:rPr>
              <a:t>7</a:t>
            </a:r>
            <a:endParaRPr sz="750">
              <a:latin typeface="Carlito"/>
              <a:cs typeface="Carlito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4384623" y="3343596"/>
            <a:ext cx="457834" cy="14605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750" spc="5">
                <a:solidFill>
                  <a:srgbClr val="333333"/>
                </a:solidFill>
                <a:latin typeface="Carlito"/>
                <a:cs typeface="Carlito"/>
              </a:rPr>
              <a:t>2020</a:t>
            </a:r>
            <a:r>
              <a:rPr dirty="0" sz="750" spc="25">
                <a:solidFill>
                  <a:srgbClr val="333333"/>
                </a:solidFill>
                <a:latin typeface="Carlito"/>
                <a:cs typeface="Carlito"/>
              </a:rPr>
              <a:t>-</a:t>
            </a:r>
            <a:r>
              <a:rPr dirty="0" sz="750" spc="5">
                <a:solidFill>
                  <a:srgbClr val="333333"/>
                </a:solidFill>
                <a:latin typeface="Carlito"/>
                <a:cs typeface="Carlito"/>
              </a:rPr>
              <a:t>202</a:t>
            </a:r>
            <a:r>
              <a:rPr dirty="0" sz="750" spc="15">
                <a:solidFill>
                  <a:srgbClr val="333333"/>
                </a:solidFill>
                <a:latin typeface="Carlito"/>
                <a:cs typeface="Carlito"/>
              </a:rPr>
              <a:t>1</a:t>
            </a:r>
            <a:endParaRPr sz="750">
              <a:latin typeface="Carlito"/>
              <a:cs typeface="Carlito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1485206" y="3578169"/>
            <a:ext cx="58419" cy="58419"/>
          </a:xfrm>
          <a:custGeom>
            <a:avLst/>
            <a:gdLst/>
            <a:ahLst/>
            <a:cxnLst/>
            <a:rect l="l" t="t" r="r" b="b"/>
            <a:pathLst>
              <a:path w="58419" h="58420">
                <a:moveTo>
                  <a:pt x="58019" y="0"/>
                </a:moveTo>
                <a:lnTo>
                  <a:pt x="0" y="0"/>
                </a:lnTo>
                <a:lnTo>
                  <a:pt x="0" y="58241"/>
                </a:lnTo>
                <a:lnTo>
                  <a:pt x="58019" y="58241"/>
                </a:lnTo>
                <a:lnTo>
                  <a:pt x="58019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 txBox="1"/>
          <p:nvPr/>
        </p:nvSpPr>
        <p:spPr>
          <a:xfrm>
            <a:off x="1561800" y="3343596"/>
            <a:ext cx="537210" cy="33782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algn="ctr" marL="53340">
              <a:lnSpc>
                <a:spcPct val="100000"/>
              </a:lnSpc>
              <a:spcBef>
                <a:spcPts val="135"/>
              </a:spcBef>
            </a:pPr>
            <a:r>
              <a:rPr dirty="0" sz="750" spc="10">
                <a:solidFill>
                  <a:srgbClr val="333333"/>
                </a:solidFill>
                <a:latin typeface="Carlito"/>
                <a:cs typeface="Carlito"/>
              </a:rPr>
              <a:t>2017-2018</a:t>
            </a:r>
            <a:endParaRPr sz="750">
              <a:latin typeface="Carlito"/>
              <a:cs typeface="Carlito"/>
            </a:endParaRPr>
          </a:p>
          <a:p>
            <a:pPr algn="ctr">
              <a:lnSpc>
                <a:spcPct val="100000"/>
              </a:lnSpc>
              <a:spcBef>
                <a:spcPts val="615"/>
              </a:spcBef>
            </a:pPr>
            <a:r>
              <a:rPr dirty="0" sz="750">
                <a:solidFill>
                  <a:srgbClr val="333333"/>
                </a:solidFill>
                <a:latin typeface="Arial"/>
                <a:cs typeface="Arial"/>
              </a:rPr>
              <a:t>Монографії</a:t>
            </a:r>
            <a:endParaRPr sz="750">
              <a:latin typeface="Arial"/>
              <a:cs typeface="Arial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2281007" y="3578169"/>
            <a:ext cx="58419" cy="58419"/>
          </a:xfrm>
          <a:custGeom>
            <a:avLst/>
            <a:gdLst/>
            <a:ahLst/>
            <a:cxnLst/>
            <a:rect l="l" t="t" r="r" b="b"/>
            <a:pathLst>
              <a:path w="58419" h="58420">
                <a:moveTo>
                  <a:pt x="58019" y="0"/>
                </a:moveTo>
                <a:lnTo>
                  <a:pt x="0" y="0"/>
                </a:lnTo>
                <a:lnTo>
                  <a:pt x="0" y="58241"/>
                </a:lnTo>
                <a:lnTo>
                  <a:pt x="58019" y="58241"/>
                </a:lnTo>
                <a:lnTo>
                  <a:pt x="58019" y="0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 txBox="1"/>
          <p:nvPr/>
        </p:nvSpPr>
        <p:spPr>
          <a:xfrm>
            <a:off x="2358927" y="3343596"/>
            <a:ext cx="1600835" cy="33782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203200">
              <a:lnSpc>
                <a:spcPct val="100000"/>
              </a:lnSpc>
              <a:spcBef>
                <a:spcPts val="135"/>
              </a:spcBef>
              <a:tabLst>
                <a:tab pos="1116330" algn="l"/>
              </a:tabLst>
            </a:pPr>
            <a:r>
              <a:rPr dirty="0" sz="750" spc="10">
                <a:solidFill>
                  <a:srgbClr val="333333"/>
                </a:solidFill>
                <a:latin typeface="Carlito"/>
                <a:cs typeface="Carlito"/>
              </a:rPr>
              <a:t>2018-2019	2019-2020</a:t>
            </a:r>
            <a:endParaRPr sz="75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615"/>
              </a:spcBef>
            </a:pPr>
            <a:r>
              <a:rPr dirty="0" sz="750" spc="-5">
                <a:solidFill>
                  <a:srgbClr val="333333"/>
                </a:solidFill>
                <a:latin typeface="Arial"/>
                <a:cs typeface="Arial"/>
              </a:rPr>
              <a:t>Розділи </a:t>
            </a:r>
            <a:r>
              <a:rPr dirty="0" sz="750" spc="-25">
                <a:solidFill>
                  <a:srgbClr val="333333"/>
                </a:solidFill>
                <a:latin typeface="Arial"/>
                <a:cs typeface="Arial"/>
              </a:rPr>
              <a:t>в </a:t>
            </a:r>
            <a:r>
              <a:rPr dirty="0" sz="750">
                <a:solidFill>
                  <a:srgbClr val="333333"/>
                </a:solidFill>
                <a:latin typeface="Arial"/>
                <a:cs typeface="Arial"/>
              </a:rPr>
              <a:t>колективних</a:t>
            </a:r>
            <a:r>
              <a:rPr dirty="0" sz="750" spc="-9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750" spc="-5">
                <a:solidFill>
                  <a:srgbClr val="333333"/>
                </a:solidFill>
                <a:latin typeface="Arial"/>
                <a:cs typeface="Arial"/>
              </a:rPr>
              <a:t>монографіях</a:t>
            </a:r>
            <a:endParaRPr sz="750">
              <a:latin typeface="Arial"/>
              <a:cs typeface="Arial"/>
            </a:endParaRPr>
          </a:p>
        </p:txBody>
      </p:sp>
      <p:grpSp>
        <p:nvGrpSpPr>
          <p:cNvPr id="47" name="object 47"/>
          <p:cNvGrpSpPr/>
          <p:nvPr/>
        </p:nvGrpSpPr>
        <p:grpSpPr>
          <a:xfrm>
            <a:off x="216829" y="873746"/>
            <a:ext cx="8880475" cy="5946140"/>
            <a:chOff x="216829" y="873746"/>
            <a:chExt cx="8880475" cy="5946140"/>
          </a:xfrm>
        </p:grpSpPr>
        <p:sp>
          <p:nvSpPr>
            <p:cNvPr id="48" name="object 48"/>
            <p:cNvSpPr/>
            <p:nvPr/>
          </p:nvSpPr>
          <p:spPr>
            <a:xfrm>
              <a:off x="221274" y="878191"/>
              <a:ext cx="4973320" cy="2903855"/>
            </a:xfrm>
            <a:custGeom>
              <a:avLst/>
              <a:gdLst/>
              <a:ahLst/>
              <a:cxnLst/>
              <a:rect l="l" t="t" r="r" b="b"/>
              <a:pathLst>
                <a:path w="4973320" h="2903854">
                  <a:moveTo>
                    <a:pt x="0" y="2903540"/>
                  </a:moveTo>
                  <a:lnTo>
                    <a:pt x="4973065" y="2903540"/>
                  </a:lnTo>
                  <a:lnTo>
                    <a:pt x="4973065" y="0"/>
                  </a:lnTo>
                  <a:lnTo>
                    <a:pt x="0" y="0"/>
                  </a:lnTo>
                  <a:lnTo>
                    <a:pt x="0" y="2903540"/>
                  </a:lnTo>
                  <a:close/>
                </a:path>
              </a:pathLst>
            </a:custGeom>
            <a:ln w="8312">
              <a:solidFill>
                <a:srgbClr val="C0C0C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9" name="object 49"/>
            <p:cNvSpPr/>
            <p:nvPr/>
          </p:nvSpPr>
          <p:spPr>
            <a:xfrm>
              <a:off x="3997174" y="3681647"/>
              <a:ext cx="5095875" cy="3133725"/>
            </a:xfrm>
            <a:custGeom>
              <a:avLst/>
              <a:gdLst/>
              <a:ahLst/>
              <a:cxnLst/>
              <a:rect l="l" t="t" r="r" b="b"/>
              <a:pathLst>
                <a:path w="5095875" h="3133725">
                  <a:moveTo>
                    <a:pt x="5095634" y="0"/>
                  </a:moveTo>
                  <a:lnTo>
                    <a:pt x="0" y="0"/>
                  </a:lnTo>
                  <a:lnTo>
                    <a:pt x="0" y="3133616"/>
                  </a:lnTo>
                  <a:lnTo>
                    <a:pt x="5095634" y="3133616"/>
                  </a:lnTo>
                  <a:lnTo>
                    <a:pt x="509563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" name="object 50"/>
            <p:cNvSpPr/>
            <p:nvPr/>
          </p:nvSpPr>
          <p:spPr>
            <a:xfrm>
              <a:off x="3997174" y="3681647"/>
              <a:ext cx="5095875" cy="3133725"/>
            </a:xfrm>
            <a:custGeom>
              <a:avLst/>
              <a:gdLst/>
              <a:ahLst/>
              <a:cxnLst/>
              <a:rect l="l" t="t" r="r" b="b"/>
              <a:pathLst>
                <a:path w="5095875" h="3133725">
                  <a:moveTo>
                    <a:pt x="0" y="3133616"/>
                  </a:moveTo>
                  <a:lnTo>
                    <a:pt x="5095634" y="3133616"/>
                  </a:lnTo>
                  <a:lnTo>
                    <a:pt x="5095634" y="0"/>
                  </a:lnTo>
                  <a:lnTo>
                    <a:pt x="0" y="0"/>
                  </a:lnTo>
                  <a:lnTo>
                    <a:pt x="0" y="3133616"/>
                  </a:lnTo>
                  <a:close/>
                </a:path>
              </a:pathLst>
            </a:custGeom>
            <a:ln w="8472">
              <a:solidFill>
                <a:srgbClr val="C0C0C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1" name="object 51"/>
          <p:cNvSpPr txBox="1"/>
          <p:nvPr/>
        </p:nvSpPr>
        <p:spPr>
          <a:xfrm>
            <a:off x="4277564" y="3711681"/>
            <a:ext cx="4688205" cy="2705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662305" algn="l"/>
                <a:tab pos="4674870" algn="l"/>
              </a:tabLst>
            </a:pPr>
            <a:r>
              <a:rPr dirty="0" u="sng" sz="1600">
                <a:solidFill>
                  <a:srgbClr val="333333"/>
                </a:solidFill>
                <a:uFill>
                  <a:solidFill>
                    <a:srgbClr val="C0C0C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600">
                <a:solidFill>
                  <a:srgbClr val="333333"/>
                </a:solidFill>
                <a:uFill>
                  <a:solidFill>
                    <a:srgbClr val="C0C0C0"/>
                  </a:solidFill>
                </a:uFill>
                <a:latin typeface="Times New Roman"/>
                <a:cs typeface="Times New Roman"/>
              </a:rPr>
              <a:t>	</a:t>
            </a:r>
            <a:r>
              <a:rPr dirty="0" u="sng" sz="1600" spc="25" b="1" i="1">
                <a:solidFill>
                  <a:srgbClr val="333333"/>
                </a:solidFill>
                <a:uFill>
                  <a:solidFill>
                    <a:srgbClr val="C0C0C0"/>
                  </a:solidFill>
                </a:uFill>
                <a:latin typeface="Times New Roman"/>
                <a:cs typeface="Times New Roman"/>
              </a:rPr>
              <a:t>Видання </a:t>
            </a:r>
            <a:r>
              <a:rPr dirty="0" u="sng" sz="1600" spc="60" b="1" i="1">
                <a:solidFill>
                  <a:srgbClr val="333333"/>
                </a:solidFill>
                <a:uFill>
                  <a:solidFill>
                    <a:srgbClr val="C0C0C0"/>
                  </a:solidFill>
                </a:uFill>
                <a:latin typeface="Times New Roman"/>
                <a:cs typeface="Times New Roman"/>
              </a:rPr>
              <a:t>підручників </a:t>
            </a:r>
            <a:r>
              <a:rPr dirty="0" u="sng" sz="1600" b="1" i="1">
                <a:solidFill>
                  <a:srgbClr val="333333"/>
                </a:solidFill>
                <a:uFill>
                  <a:solidFill>
                    <a:srgbClr val="C0C0C0"/>
                  </a:solidFill>
                </a:uFill>
                <a:latin typeface="Times New Roman"/>
                <a:cs typeface="Times New Roman"/>
              </a:rPr>
              <a:t>/</a:t>
            </a:r>
            <a:r>
              <a:rPr dirty="0" u="sng" sz="1600" spc="-70" b="1" i="1">
                <a:solidFill>
                  <a:srgbClr val="333333"/>
                </a:solidFill>
                <a:uFill>
                  <a:solidFill>
                    <a:srgbClr val="C0C0C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600" spc="45" b="1" i="1">
                <a:solidFill>
                  <a:srgbClr val="333333"/>
                </a:solidFill>
                <a:uFill>
                  <a:solidFill>
                    <a:srgbClr val="C0C0C0"/>
                  </a:solidFill>
                </a:uFill>
                <a:latin typeface="Times New Roman"/>
                <a:cs typeface="Times New Roman"/>
              </a:rPr>
              <a:t>навчальних	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6056734" y="3966342"/>
            <a:ext cx="1026794" cy="2705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600" spc="40" b="1" i="1">
                <a:solidFill>
                  <a:srgbClr val="333333"/>
                </a:solidFill>
                <a:latin typeface="Times New Roman"/>
                <a:cs typeface="Times New Roman"/>
              </a:rPr>
              <a:t>п</a:t>
            </a:r>
            <a:r>
              <a:rPr dirty="0" sz="1600" b="1" i="1">
                <a:solidFill>
                  <a:srgbClr val="333333"/>
                </a:solidFill>
                <a:latin typeface="Times New Roman"/>
                <a:cs typeface="Times New Roman"/>
              </a:rPr>
              <a:t>о</a:t>
            </a:r>
            <a:r>
              <a:rPr dirty="0" sz="1600" spc="20" b="1" i="1">
                <a:solidFill>
                  <a:srgbClr val="333333"/>
                </a:solidFill>
                <a:latin typeface="Times New Roman"/>
                <a:cs typeface="Times New Roman"/>
              </a:rPr>
              <a:t>с</a:t>
            </a:r>
            <a:r>
              <a:rPr dirty="0" sz="1600" spc="15" b="1" i="1">
                <a:solidFill>
                  <a:srgbClr val="333333"/>
                </a:solidFill>
                <a:latin typeface="Times New Roman"/>
                <a:cs typeface="Times New Roman"/>
              </a:rPr>
              <a:t>і</a:t>
            </a:r>
            <a:r>
              <a:rPr dirty="0" sz="1600" spc="20" b="1" i="1">
                <a:solidFill>
                  <a:srgbClr val="333333"/>
                </a:solidFill>
                <a:latin typeface="Times New Roman"/>
                <a:cs typeface="Times New Roman"/>
              </a:rPr>
              <a:t>б</a:t>
            </a:r>
            <a:r>
              <a:rPr dirty="0" sz="1600" spc="25" b="1" i="1">
                <a:solidFill>
                  <a:srgbClr val="333333"/>
                </a:solidFill>
                <a:latin typeface="Times New Roman"/>
                <a:cs typeface="Times New Roman"/>
              </a:rPr>
              <a:t>н</a:t>
            </a:r>
            <a:r>
              <a:rPr dirty="0" sz="1600" spc="40" b="1" i="1">
                <a:solidFill>
                  <a:srgbClr val="333333"/>
                </a:solidFill>
                <a:latin typeface="Times New Roman"/>
                <a:cs typeface="Times New Roman"/>
              </a:rPr>
              <a:t>и</a:t>
            </a:r>
            <a:r>
              <a:rPr dirty="0" sz="1600" spc="114" b="1" i="1">
                <a:solidFill>
                  <a:srgbClr val="333333"/>
                </a:solidFill>
                <a:latin typeface="Times New Roman"/>
                <a:cs typeface="Times New Roman"/>
              </a:rPr>
              <a:t>к</a:t>
            </a:r>
            <a:r>
              <a:rPr dirty="0" sz="1600" spc="15" b="1" i="1">
                <a:solidFill>
                  <a:srgbClr val="333333"/>
                </a:solidFill>
                <a:latin typeface="Times New Roman"/>
                <a:cs typeface="Times New Roman"/>
              </a:rPr>
              <a:t>і</a:t>
            </a:r>
            <a:r>
              <a:rPr dirty="0" sz="1600" spc="150" b="1" i="1">
                <a:solidFill>
                  <a:srgbClr val="333333"/>
                </a:solidFill>
                <a:latin typeface="Times New Roman"/>
                <a:cs typeface="Times New Roman"/>
              </a:rPr>
              <a:t>в</a:t>
            </a:r>
            <a:endParaRPr sz="1600">
              <a:latin typeface="Times New Roman"/>
              <a:cs typeface="Times New Roman"/>
            </a:endParaRPr>
          </a:p>
        </p:txBody>
      </p:sp>
      <p:graphicFrame>
        <p:nvGraphicFramePr>
          <p:cNvPr id="53" name="object 53"/>
          <p:cNvGraphicFramePr>
            <a:graphicFrameLocks noGrp="1"/>
          </p:cNvGraphicFramePr>
          <p:nvPr/>
        </p:nvGraphicFramePr>
        <p:xfrm>
          <a:off x="4285783" y="4289171"/>
          <a:ext cx="4676140" cy="19659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8600"/>
                <a:gridCol w="237490"/>
                <a:gridCol w="237490"/>
                <a:gridCol w="457834"/>
                <a:gridCol w="237490"/>
                <a:gridCol w="237489"/>
                <a:gridCol w="720725"/>
                <a:gridCol w="212089"/>
                <a:gridCol w="457834"/>
                <a:gridCol w="237489"/>
                <a:gridCol w="237489"/>
                <a:gridCol w="720725"/>
                <a:gridCol w="212089"/>
                <a:gridCol w="228600"/>
              </a:tblGrid>
              <a:tr h="33497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9525">
                      <a:solidFill>
                        <a:srgbClr val="C0C0C0"/>
                      </a:solidFill>
                      <a:prstDash val="solid"/>
                    </a:lnT>
                    <a:lnB w="9525">
                      <a:solidFill>
                        <a:srgbClr val="C0C0C0"/>
                      </a:solidFill>
                      <a:prstDash val="solid"/>
                    </a:lnB>
                  </a:tcPr>
                </a:tc>
                <a:tc rowSpan="6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5397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C0C0C0"/>
                      </a:solidFill>
                      <a:prstDash val="solid"/>
                    </a:lnT>
                    <a:lnB w="9525">
                      <a:solidFill>
                        <a:srgbClr val="C0C0C0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 rowSpan="6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53975">
                      <a:solidFill>
                        <a:srgbClr val="FFFFFF"/>
                      </a:solidFill>
                      <a:prstDash val="solid"/>
                    </a:lnL>
                    <a:lnT w="6350">
                      <a:solidFill>
                        <a:srgbClr val="C0C0C0"/>
                      </a:solidFill>
                      <a:prstDash val="solid"/>
                    </a:lnT>
                    <a:lnB w="9525">
                      <a:solidFill>
                        <a:srgbClr val="C0C0C0"/>
                      </a:solidFill>
                      <a:prstDash val="solid"/>
                    </a:lnB>
                    <a:solidFill>
                      <a:srgbClr val="EC7C30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5397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C0C0C0"/>
                      </a:solidFill>
                      <a:prstDash val="solid"/>
                    </a:lnT>
                    <a:lnB w="9525">
                      <a:solidFill>
                        <a:srgbClr val="C0C0C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rowSpan="6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53975">
                      <a:solidFill>
                        <a:srgbClr val="FFFFFF"/>
                      </a:solidFill>
                      <a:prstDash val="solid"/>
                    </a:lnL>
                    <a:lnT w="3175">
                      <a:solidFill>
                        <a:srgbClr val="C0C0C0"/>
                      </a:solidFill>
                      <a:prstDash val="solid"/>
                    </a:lnT>
                    <a:lnB w="9525">
                      <a:solidFill>
                        <a:srgbClr val="C0C0C0"/>
                      </a:solidFill>
                      <a:prstDash val="solid"/>
                    </a:lnB>
                    <a:solidFill>
                      <a:srgbClr val="EC7C30"/>
                    </a:solidFill>
                  </a:tcPr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5397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C0C0C0"/>
                      </a:solidFill>
                      <a:prstDash val="solid"/>
                    </a:lnT>
                    <a:lnB w="9525">
                      <a:solidFill>
                        <a:srgbClr val="C0C0C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rowSpan="6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53975">
                      <a:solidFill>
                        <a:srgbClr val="FFFFFF"/>
                      </a:solidFill>
                      <a:prstDash val="solid"/>
                    </a:lnL>
                    <a:lnT w="3175">
                      <a:solidFill>
                        <a:srgbClr val="C0C0C0"/>
                      </a:solidFill>
                      <a:prstDash val="solid"/>
                    </a:lnT>
                    <a:lnB w="9525">
                      <a:solidFill>
                        <a:srgbClr val="C0C0C0"/>
                      </a:solidFill>
                      <a:prstDash val="solid"/>
                    </a:lnB>
                    <a:solidFill>
                      <a:srgbClr val="EC7C3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9525">
                      <a:solidFill>
                        <a:srgbClr val="C0C0C0"/>
                      </a:solidFill>
                      <a:prstDash val="solid"/>
                    </a:lnT>
                    <a:lnB w="9525">
                      <a:solidFill>
                        <a:srgbClr val="C0C0C0"/>
                      </a:solidFill>
                      <a:prstDash val="solid"/>
                    </a:lnB>
                  </a:tcPr>
                </a:tc>
                <a:tc rowSpan="6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3175">
                      <a:solidFill>
                        <a:srgbClr val="C0C0C0"/>
                      </a:solidFill>
                      <a:prstDash val="solid"/>
                    </a:lnT>
                    <a:lnB w="9525">
                      <a:solidFill>
                        <a:srgbClr val="C0C0C0"/>
                      </a:solidFill>
                      <a:prstDash val="solid"/>
                    </a:lnB>
                    <a:solidFill>
                      <a:srgbClr val="EC7C3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9525">
                      <a:solidFill>
                        <a:srgbClr val="C0C0C0"/>
                      </a:solidFill>
                      <a:prstDash val="solid"/>
                    </a:lnT>
                    <a:lnB w="9525">
                      <a:solidFill>
                        <a:srgbClr val="C0C0C0"/>
                      </a:solidFill>
                      <a:prstDash val="solid"/>
                    </a:lnB>
                  </a:tcPr>
                </a:tc>
              </a:tr>
              <a:tr h="32189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9525">
                      <a:solidFill>
                        <a:srgbClr val="C0C0C0"/>
                      </a:solidFill>
                      <a:prstDash val="solid"/>
                    </a:lnT>
                    <a:lnB w="9525">
                      <a:solidFill>
                        <a:srgbClr val="C0C0C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R w="5397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C0C0C0"/>
                      </a:solidFill>
                      <a:prstDash val="solid"/>
                    </a:lnT>
                    <a:lnB w="9525">
                      <a:solidFill>
                        <a:srgbClr val="C0C0C0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53975">
                      <a:solidFill>
                        <a:srgbClr val="FFFFFF"/>
                      </a:solidFill>
                      <a:prstDash val="solid"/>
                    </a:lnL>
                    <a:lnT w="6350">
                      <a:solidFill>
                        <a:srgbClr val="C0C0C0"/>
                      </a:solidFill>
                      <a:prstDash val="solid"/>
                    </a:lnT>
                    <a:lnB w="9525">
                      <a:solidFill>
                        <a:srgbClr val="C0C0C0"/>
                      </a:solidFill>
                      <a:prstDash val="solid"/>
                    </a:lnB>
                    <a:solidFill>
                      <a:srgbClr val="EC7C30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algn="r" marR="102870">
                        <a:lnSpc>
                          <a:spcPct val="100000"/>
                        </a:lnSpc>
                      </a:pPr>
                      <a:r>
                        <a:rPr dirty="0" sz="800">
                          <a:solidFill>
                            <a:srgbClr val="333333"/>
                          </a:solidFill>
                          <a:latin typeface="Carlito"/>
                          <a:cs typeface="Carlito"/>
                        </a:rPr>
                        <a:t>2</a:t>
                      </a:r>
                      <a:endParaRPr sz="800">
                        <a:latin typeface="Carlito"/>
                        <a:cs typeface="Carlito"/>
                      </a:endParaRPr>
                    </a:p>
                  </a:txBody>
                  <a:tcPr marL="0" marR="0" marB="0" marT="1270">
                    <a:lnR w="5397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C0C0C0"/>
                      </a:solidFill>
                      <a:prstDash val="solid"/>
                    </a:lnT>
                    <a:lnB w="12700">
                      <a:solidFill>
                        <a:srgbClr val="C0C0C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53975">
                      <a:solidFill>
                        <a:srgbClr val="FFFFFF"/>
                      </a:solidFill>
                      <a:prstDash val="solid"/>
                    </a:lnL>
                    <a:lnT w="3175">
                      <a:solidFill>
                        <a:srgbClr val="C0C0C0"/>
                      </a:solidFill>
                      <a:prstDash val="solid"/>
                    </a:lnT>
                    <a:lnB w="9525">
                      <a:solidFill>
                        <a:srgbClr val="C0C0C0"/>
                      </a:solidFill>
                      <a:prstDash val="solid"/>
                    </a:lnB>
                    <a:solidFill>
                      <a:srgbClr val="EC7C30"/>
                    </a:solidFill>
                  </a:tcPr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algn="ctr" marL="17780">
                        <a:lnSpc>
                          <a:spcPct val="100000"/>
                        </a:lnSpc>
                      </a:pPr>
                      <a:r>
                        <a:rPr dirty="0" sz="800">
                          <a:solidFill>
                            <a:srgbClr val="333333"/>
                          </a:solidFill>
                          <a:latin typeface="Carlito"/>
                          <a:cs typeface="Carlito"/>
                        </a:rPr>
                        <a:t>2</a:t>
                      </a:r>
                      <a:endParaRPr sz="800">
                        <a:latin typeface="Carlito"/>
                        <a:cs typeface="Carlito"/>
                      </a:endParaRPr>
                    </a:p>
                  </a:txBody>
                  <a:tcPr marL="0" marR="0" marB="0" marT="1270">
                    <a:lnR w="5397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C0C0C0"/>
                      </a:solidFill>
                      <a:prstDash val="solid"/>
                    </a:lnT>
                    <a:lnB w="12700">
                      <a:solidFill>
                        <a:srgbClr val="C0C0C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53975">
                      <a:solidFill>
                        <a:srgbClr val="FFFFFF"/>
                      </a:solidFill>
                      <a:prstDash val="solid"/>
                    </a:lnL>
                    <a:lnT w="3175">
                      <a:solidFill>
                        <a:srgbClr val="C0C0C0"/>
                      </a:solidFill>
                      <a:prstDash val="solid"/>
                    </a:lnT>
                    <a:lnB w="9525">
                      <a:solidFill>
                        <a:srgbClr val="C0C0C0"/>
                      </a:solidFill>
                      <a:prstDash val="solid"/>
                    </a:lnB>
                    <a:solidFill>
                      <a:srgbClr val="EC7C3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9525">
                      <a:solidFill>
                        <a:srgbClr val="C0C0C0"/>
                      </a:solidFill>
                      <a:prstDash val="solid"/>
                    </a:lnT>
                    <a:lnB w="12700">
                      <a:solidFill>
                        <a:srgbClr val="C0C0C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T w="3175">
                      <a:solidFill>
                        <a:srgbClr val="C0C0C0"/>
                      </a:solidFill>
                      <a:prstDash val="solid"/>
                    </a:lnT>
                    <a:lnB w="9525">
                      <a:solidFill>
                        <a:srgbClr val="C0C0C0"/>
                      </a:solidFill>
                      <a:prstDash val="solid"/>
                    </a:lnB>
                    <a:solidFill>
                      <a:srgbClr val="EC7C3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9525">
                      <a:solidFill>
                        <a:srgbClr val="C0C0C0"/>
                      </a:solidFill>
                      <a:prstDash val="solid"/>
                    </a:lnT>
                    <a:lnB w="12700">
                      <a:solidFill>
                        <a:srgbClr val="C0C0C0"/>
                      </a:solidFill>
                      <a:prstDash val="solid"/>
                    </a:lnB>
                  </a:tcPr>
                </a:tc>
              </a:tr>
              <a:tr h="32434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9525">
                      <a:solidFill>
                        <a:srgbClr val="C0C0C0"/>
                      </a:solidFill>
                      <a:prstDash val="solid"/>
                    </a:lnT>
                    <a:lnB w="9525">
                      <a:solidFill>
                        <a:srgbClr val="C0C0C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R w="5397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C0C0C0"/>
                      </a:solidFill>
                      <a:prstDash val="solid"/>
                    </a:lnT>
                    <a:lnB w="9525">
                      <a:solidFill>
                        <a:srgbClr val="C0C0C0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53975">
                      <a:solidFill>
                        <a:srgbClr val="FFFFFF"/>
                      </a:solidFill>
                      <a:prstDash val="solid"/>
                    </a:lnL>
                    <a:lnT w="6350">
                      <a:solidFill>
                        <a:srgbClr val="C0C0C0"/>
                      </a:solidFill>
                      <a:prstDash val="solid"/>
                    </a:lnT>
                    <a:lnB w="9525">
                      <a:solidFill>
                        <a:srgbClr val="C0C0C0"/>
                      </a:solidFill>
                      <a:prstDash val="solid"/>
                    </a:lnB>
                    <a:solidFill>
                      <a:srgbClr val="EC7C3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12700">
                      <a:solidFill>
                        <a:srgbClr val="C0C0C0"/>
                      </a:solidFill>
                      <a:prstDash val="solid"/>
                    </a:lnT>
                    <a:lnB w="9525">
                      <a:solidFill>
                        <a:srgbClr val="C0C0C0"/>
                      </a:solidFill>
                      <a:prstDash val="solid"/>
                    </a:lnB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5397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C0C0C0"/>
                      </a:solidFill>
                      <a:prstDash val="solid"/>
                    </a:lnT>
                    <a:lnB w="9525">
                      <a:solidFill>
                        <a:srgbClr val="C0C0C0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53975">
                      <a:solidFill>
                        <a:srgbClr val="FFFFFF"/>
                      </a:solidFill>
                      <a:prstDash val="solid"/>
                    </a:lnL>
                    <a:lnT w="3175">
                      <a:solidFill>
                        <a:srgbClr val="C0C0C0"/>
                      </a:solidFill>
                      <a:prstDash val="solid"/>
                    </a:lnT>
                    <a:lnB w="9525">
                      <a:solidFill>
                        <a:srgbClr val="C0C0C0"/>
                      </a:solidFill>
                      <a:prstDash val="solid"/>
                    </a:lnB>
                    <a:solidFill>
                      <a:srgbClr val="EC7C3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12700">
                      <a:solidFill>
                        <a:srgbClr val="C0C0C0"/>
                      </a:solidFill>
                      <a:prstDash val="solid"/>
                    </a:lnT>
                    <a:lnB w="9525">
                      <a:solidFill>
                        <a:srgbClr val="C0C0C0"/>
                      </a:solidFill>
                      <a:prstDash val="solid"/>
                    </a:lnB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9525">
                      <a:solidFill>
                        <a:srgbClr val="C0C0C0"/>
                      </a:solidFill>
                      <a:prstDash val="solid"/>
                    </a:lnT>
                    <a:lnB w="9525">
                      <a:solidFill>
                        <a:srgbClr val="C0C0C0"/>
                      </a:solidFill>
                      <a:prstDash val="solid"/>
                    </a:lnB>
                    <a:solidFill>
                      <a:srgbClr val="EC7C30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5397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C0C0C0"/>
                      </a:solidFill>
                      <a:prstDash val="solid"/>
                    </a:lnT>
                    <a:lnB w="9525">
                      <a:solidFill>
                        <a:srgbClr val="C0C0C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53975">
                      <a:solidFill>
                        <a:srgbClr val="FFFFFF"/>
                      </a:solidFill>
                      <a:prstDash val="solid"/>
                    </a:lnL>
                    <a:lnT w="3175">
                      <a:solidFill>
                        <a:srgbClr val="C0C0C0"/>
                      </a:solidFill>
                      <a:prstDash val="solid"/>
                    </a:lnT>
                    <a:lnB w="9525">
                      <a:solidFill>
                        <a:srgbClr val="C0C0C0"/>
                      </a:solidFill>
                      <a:prstDash val="solid"/>
                    </a:lnB>
                    <a:solidFill>
                      <a:srgbClr val="EC7C3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12700">
                      <a:solidFill>
                        <a:srgbClr val="C0C0C0"/>
                      </a:solidFill>
                      <a:prstDash val="solid"/>
                    </a:lnT>
                    <a:lnB w="9525">
                      <a:solidFill>
                        <a:srgbClr val="C0C0C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T w="3175">
                      <a:solidFill>
                        <a:srgbClr val="C0C0C0"/>
                      </a:solidFill>
                      <a:prstDash val="solid"/>
                    </a:lnT>
                    <a:lnB w="9525">
                      <a:solidFill>
                        <a:srgbClr val="C0C0C0"/>
                      </a:solidFill>
                      <a:prstDash val="solid"/>
                    </a:lnB>
                    <a:solidFill>
                      <a:srgbClr val="EC7C3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12700">
                      <a:solidFill>
                        <a:srgbClr val="C0C0C0"/>
                      </a:solidFill>
                      <a:prstDash val="solid"/>
                    </a:lnT>
                    <a:lnB w="9525">
                      <a:solidFill>
                        <a:srgbClr val="C0C0C0"/>
                      </a:solidFill>
                      <a:prstDash val="solid"/>
                    </a:lnB>
                  </a:tcPr>
                </a:tc>
              </a:tr>
              <a:tr h="32275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9525">
                      <a:solidFill>
                        <a:srgbClr val="C0C0C0"/>
                      </a:solidFill>
                      <a:prstDash val="solid"/>
                    </a:lnT>
                    <a:lnB w="9525">
                      <a:solidFill>
                        <a:srgbClr val="C0C0C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R w="5397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C0C0C0"/>
                      </a:solidFill>
                      <a:prstDash val="solid"/>
                    </a:lnT>
                    <a:lnB w="9525">
                      <a:solidFill>
                        <a:srgbClr val="C0C0C0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53975">
                      <a:solidFill>
                        <a:srgbClr val="FFFFFF"/>
                      </a:solidFill>
                      <a:prstDash val="solid"/>
                    </a:lnL>
                    <a:lnT w="6350">
                      <a:solidFill>
                        <a:srgbClr val="C0C0C0"/>
                      </a:solidFill>
                      <a:prstDash val="solid"/>
                    </a:lnT>
                    <a:lnB w="9525">
                      <a:solidFill>
                        <a:srgbClr val="C0C0C0"/>
                      </a:solidFill>
                      <a:prstDash val="solid"/>
                    </a:lnB>
                    <a:solidFill>
                      <a:srgbClr val="EC7C3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9525">
                      <a:solidFill>
                        <a:srgbClr val="C0C0C0"/>
                      </a:solidFill>
                      <a:prstDash val="solid"/>
                    </a:lnT>
                    <a:lnB w="9525">
                      <a:solidFill>
                        <a:srgbClr val="C0C0C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R w="5397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C0C0C0"/>
                      </a:solidFill>
                      <a:prstDash val="solid"/>
                    </a:lnT>
                    <a:lnB w="9525">
                      <a:solidFill>
                        <a:srgbClr val="C0C0C0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53975">
                      <a:solidFill>
                        <a:srgbClr val="FFFFFF"/>
                      </a:solidFill>
                      <a:prstDash val="solid"/>
                    </a:lnL>
                    <a:lnT w="3175">
                      <a:solidFill>
                        <a:srgbClr val="C0C0C0"/>
                      </a:solidFill>
                      <a:prstDash val="solid"/>
                    </a:lnT>
                    <a:lnB w="9525">
                      <a:solidFill>
                        <a:srgbClr val="C0C0C0"/>
                      </a:solidFill>
                      <a:prstDash val="solid"/>
                    </a:lnB>
                    <a:solidFill>
                      <a:srgbClr val="EC7C3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9525">
                      <a:solidFill>
                        <a:srgbClr val="C0C0C0"/>
                      </a:solidFill>
                      <a:prstDash val="solid"/>
                    </a:lnT>
                    <a:lnB w="9525">
                      <a:solidFill>
                        <a:srgbClr val="C0C0C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T w="9525">
                      <a:solidFill>
                        <a:srgbClr val="C0C0C0"/>
                      </a:solidFill>
                      <a:prstDash val="solid"/>
                    </a:lnT>
                    <a:lnB w="9525">
                      <a:solidFill>
                        <a:srgbClr val="C0C0C0"/>
                      </a:solidFill>
                      <a:prstDash val="solid"/>
                    </a:lnB>
                    <a:solidFill>
                      <a:srgbClr val="EC7C30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algn="r" marR="100330">
                        <a:lnSpc>
                          <a:spcPct val="100000"/>
                        </a:lnSpc>
                      </a:pPr>
                      <a:r>
                        <a:rPr dirty="0" sz="800">
                          <a:solidFill>
                            <a:srgbClr val="333333"/>
                          </a:solidFill>
                          <a:latin typeface="Carlito"/>
                          <a:cs typeface="Carlito"/>
                        </a:rPr>
                        <a:t>1</a:t>
                      </a:r>
                      <a:endParaRPr sz="800">
                        <a:latin typeface="Carlito"/>
                        <a:cs typeface="Carlito"/>
                      </a:endParaRPr>
                    </a:p>
                  </a:txBody>
                  <a:tcPr marL="0" marR="0" marB="0" marT="1270">
                    <a:lnR w="5397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C0C0C0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53975">
                      <a:solidFill>
                        <a:srgbClr val="FFFFFF"/>
                      </a:solidFill>
                      <a:prstDash val="solid"/>
                    </a:lnL>
                    <a:lnT w="3175">
                      <a:solidFill>
                        <a:srgbClr val="C0C0C0"/>
                      </a:solidFill>
                      <a:prstDash val="solid"/>
                    </a:lnT>
                    <a:lnB w="9525">
                      <a:solidFill>
                        <a:srgbClr val="C0C0C0"/>
                      </a:solidFill>
                      <a:prstDash val="solid"/>
                    </a:lnB>
                    <a:solidFill>
                      <a:srgbClr val="EC7C3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9525">
                      <a:solidFill>
                        <a:srgbClr val="C0C0C0"/>
                      </a:solidFill>
                      <a:prstDash val="solid"/>
                    </a:lnT>
                    <a:lnB w="9525">
                      <a:solidFill>
                        <a:srgbClr val="C0C0C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T w="3175">
                      <a:solidFill>
                        <a:srgbClr val="C0C0C0"/>
                      </a:solidFill>
                      <a:prstDash val="solid"/>
                    </a:lnT>
                    <a:lnB w="9525">
                      <a:solidFill>
                        <a:srgbClr val="C0C0C0"/>
                      </a:solidFill>
                      <a:prstDash val="solid"/>
                    </a:lnB>
                    <a:solidFill>
                      <a:srgbClr val="EC7C3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9525">
                      <a:solidFill>
                        <a:srgbClr val="C0C0C0"/>
                      </a:solidFill>
                      <a:prstDash val="solid"/>
                    </a:lnT>
                    <a:lnB w="9525">
                      <a:solidFill>
                        <a:srgbClr val="C0C0C0"/>
                      </a:solidFill>
                      <a:prstDash val="solid"/>
                    </a:lnB>
                  </a:tcPr>
                </a:tc>
              </a:tr>
              <a:tr h="3311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9525">
                      <a:solidFill>
                        <a:srgbClr val="C0C0C0"/>
                      </a:solidFill>
                      <a:prstDash val="solid"/>
                    </a:lnT>
                    <a:lnB w="9525">
                      <a:solidFill>
                        <a:srgbClr val="C0C0C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R w="5397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C0C0C0"/>
                      </a:solidFill>
                      <a:prstDash val="solid"/>
                    </a:lnT>
                    <a:lnB w="9525">
                      <a:solidFill>
                        <a:srgbClr val="C0C0C0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53975">
                      <a:solidFill>
                        <a:srgbClr val="FFFFFF"/>
                      </a:solidFill>
                      <a:prstDash val="solid"/>
                    </a:lnL>
                    <a:lnT w="6350">
                      <a:solidFill>
                        <a:srgbClr val="C0C0C0"/>
                      </a:solidFill>
                      <a:prstDash val="solid"/>
                    </a:lnT>
                    <a:lnB w="9525">
                      <a:solidFill>
                        <a:srgbClr val="C0C0C0"/>
                      </a:solidFill>
                      <a:prstDash val="solid"/>
                    </a:lnB>
                    <a:solidFill>
                      <a:srgbClr val="EC7C3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9525">
                      <a:solidFill>
                        <a:srgbClr val="C0C0C0"/>
                      </a:solidFill>
                      <a:prstDash val="solid"/>
                    </a:lnT>
                    <a:lnB w="9525">
                      <a:solidFill>
                        <a:srgbClr val="C0C0C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R w="5397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C0C0C0"/>
                      </a:solidFill>
                      <a:prstDash val="solid"/>
                    </a:lnT>
                    <a:lnB w="9525">
                      <a:solidFill>
                        <a:srgbClr val="C0C0C0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53975">
                      <a:solidFill>
                        <a:srgbClr val="FFFFFF"/>
                      </a:solidFill>
                      <a:prstDash val="solid"/>
                    </a:lnL>
                    <a:lnT w="3175">
                      <a:solidFill>
                        <a:srgbClr val="C0C0C0"/>
                      </a:solidFill>
                      <a:prstDash val="solid"/>
                    </a:lnT>
                    <a:lnB w="9525">
                      <a:solidFill>
                        <a:srgbClr val="C0C0C0"/>
                      </a:solidFill>
                      <a:prstDash val="solid"/>
                    </a:lnB>
                    <a:solidFill>
                      <a:srgbClr val="EC7C3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9525">
                      <a:solidFill>
                        <a:srgbClr val="C0C0C0"/>
                      </a:solidFill>
                      <a:prstDash val="solid"/>
                    </a:lnT>
                    <a:lnB w="9525">
                      <a:solidFill>
                        <a:srgbClr val="C0C0C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T w="9525">
                      <a:solidFill>
                        <a:srgbClr val="C0C0C0"/>
                      </a:solidFill>
                      <a:prstDash val="solid"/>
                    </a:lnT>
                    <a:lnB w="9525">
                      <a:solidFill>
                        <a:srgbClr val="C0C0C0"/>
                      </a:solidFill>
                      <a:prstDash val="solid"/>
                    </a:lnB>
                    <a:solidFill>
                      <a:srgbClr val="EC7C3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9525">
                      <a:solidFill>
                        <a:srgbClr val="C0C0C0"/>
                      </a:solidFill>
                      <a:prstDash val="solid"/>
                    </a:lnT>
                    <a:lnB w="9525">
                      <a:solidFill>
                        <a:srgbClr val="C0C0C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53975">
                      <a:solidFill>
                        <a:srgbClr val="FFFFFF"/>
                      </a:solidFill>
                      <a:prstDash val="solid"/>
                    </a:lnR>
                    <a:lnB w="9525">
                      <a:solidFill>
                        <a:srgbClr val="C0C0C0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53975">
                      <a:solidFill>
                        <a:srgbClr val="FFFFFF"/>
                      </a:solidFill>
                      <a:prstDash val="solid"/>
                    </a:lnL>
                    <a:lnT w="3175">
                      <a:solidFill>
                        <a:srgbClr val="C0C0C0"/>
                      </a:solidFill>
                      <a:prstDash val="solid"/>
                    </a:lnT>
                    <a:lnB w="9525">
                      <a:solidFill>
                        <a:srgbClr val="C0C0C0"/>
                      </a:solidFill>
                      <a:prstDash val="solid"/>
                    </a:lnB>
                    <a:solidFill>
                      <a:srgbClr val="EC7C3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9525">
                      <a:solidFill>
                        <a:srgbClr val="C0C0C0"/>
                      </a:solidFill>
                      <a:prstDash val="solid"/>
                    </a:lnT>
                    <a:lnB w="9525">
                      <a:solidFill>
                        <a:srgbClr val="C0C0C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T w="3175">
                      <a:solidFill>
                        <a:srgbClr val="C0C0C0"/>
                      </a:solidFill>
                      <a:prstDash val="solid"/>
                    </a:lnT>
                    <a:lnB w="9525">
                      <a:solidFill>
                        <a:srgbClr val="C0C0C0"/>
                      </a:solidFill>
                      <a:prstDash val="solid"/>
                    </a:lnB>
                    <a:solidFill>
                      <a:srgbClr val="EC7C3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9525">
                      <a:solidFill>
                        <a:srgbClr val="C0C0C0"/>
                      </a:solidFill>
                      <a:prstDash val="solid"/>
                    </a:lnT>
                    <a:lnB w="9525">
                      <a:solidFill>
                        <a:srgbClr val="C0C0C0"/>
                      </a:solidFill>
                      <a:prstDash val="solid"/>
                    </a:lnB>
                  </a:tcPr>
                </a:tc>
              </a:tr>
              <a:tr h="32270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9525">
                      <a:solidFill>
                        <a:srgbClr val="C0C0C0"/>
                      </a:solidFill>
                      <a:prstDash val="solid"/>
                    </a:lnT>
                    <a:lnB w="9525">
                      <a:solidFill>
                        <a:srgbClr val="C0C0C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R w="5397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C0C0C0"/>
                      </a:solidFill>
                      <a:prstDash val="solid"/>
                    </a:lnT>
                    <a:lnB w="9525">
                      <a:solidFill>
                        <a:srgbClr val="C0C0C0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53975">
                      <a:solidFill>
                        <a:srgbClr val="FFFFFF"/>
                      </a:solidFill>
                      <a:prstDash val="solid"/>
                    </a:lnL>
                    <a:lnT w="6350">
                      <a:solidFill>
                        <a:srgbClr val="C0C0C0"/>
                      </a:solidFill>
                      <a:prstDash val="solid"/>
                    </a:lnT>
                    <a:lnB w="9525">
                      <a:solidFill>
                        <a:srgbClr val="C0C0C0"/>
                      </a:solidFill>
                      <a:prstDash val="solid"/>
                    </a:lnB>
                    <a:solidFill>
                      <a:srgbClr val="EC7C3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9525">
                      <a:solidFill>
                        <a:srgbClr val="C0C0C0"/>
                      </a:solidFill>
                      <a:prstDash val="solid"/>
                    </a:lnT>
                    <a:lnB w="9525">
                      <a:solidFill>
                        <a:srgbClr val="C0C0C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R w="5397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C0C0C0"/>
                      </a:solidFill>
                      <a:prstDash val="solid"/>
                    </a:lnT>
                    <a:lnB w="9525">
                      <a:solidFill>
                        <a:srgbClr val="C0C0C0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53975">
                      <a:solidFill>
                        <a:srgbClr val="FFFFFF"/>
                      </a:solidFill>
                      <a:prstDash val="solid"/>
                    </a:lnL>
                    <a:lnT w="3175">
                      <a:solidFill>
                        <a:srgbClr val="C0C0C0"/>
                      </a:solidFill>
                      <a:prstDash val="solid"/>
                    </a:lnT>
                    <a:lnB w="9525">
                      <a:solidFill>
                        <a:srgbClr val="C0C0C0"/>
                      </a:solidFill>
                      <a:prstDash val="solid"/>
                    </a:lnB>
                    <a:solidFill>
                      <a:srgbClr val="EC7C3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algn="r" marR="127000">
                        <a:lnSpc>
                          <a:spcPct val="100000"/>
                        </a:lnSpc>
                      </a:pPr>
                      <a:r>
                        <a:rPr dirty="0" sz="800">
                          <a:solidFill>
                            <a:srgbClr val="333333"/>
                          </a:solidFill>
                          <a:latin typeface="Carlito"/>
                          <a:cs typeface="Carlito"/>
                        </a:rPr>
                        <a:t>0</a:t>
                      </a:r>
                      <a:endParaRPr sz="800">
                        <a:latin typeface="Carlito"/>
                        <a:cs typeface="Carlito"/>
                      </a:endParaRPr>
                    </a:p>
                  </a:txBody>
                  <a:tcPr marL="0" marR="0" marB="0" marT="1270">
                    <a:lnT w="9525">
                      <a:solidFill>
                        <a:srgbClr val="C0C0C0"/>
                      </a:solidFill>
                      <a:prstDash val="solid"/>
                    </a:lnT>
                    <a:lnB w="9525">
                      <a:solidFill>
                        <a:srgbClr val="C0C0C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T w="9525">
                      <a:solidFill>
                        <a:srgbClr val="C0C0C0"/>
                      </a:solidFill>
                      <a:prstDash val="solid"/>
                    </a:lnT>
                    <a:lnB w="9525">
                      <a:solidFill>
                        <a:srgbClr val="C0C0C0"/>
                      </a:solidFill>
                      <a:prstDash val="solid"/>
                    </a:lnB>
                    <a:solidFill>
                      <a:srgbClr val="EC7C3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9525">
                      <a:solidFill>
                        <a:srgbClr val="C0C0C0"/>
                      </a:solidFill>
                      <a:prstDash val="solid"/>
                    </a:lnT>
                    <a:lnB w="9525">
                      <a:solidFill>
                        <a:srgbClr val="C0C0C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R w="53975">
                      <a:solidFill>
                        <a:srgbClr val="FFFFFF"/>
                      </a:solidFill>
                      <a:prstDash val="solid"/>
                    </a:lnR>
                    <a:lnB w="9525">
                      <a:solidFill>
                        <a:srgbClr val="C0C0C0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53975">
                      <a:solidFill>
                        <a:srgbClr val="FFFFFF"/>
                      </a:solidFill>
                      <a:prstDash val="solid"/>
                    </a:lnL>
                    <a:lnT w="3175">
                      <a:solidFill>
                        <a:srgbClr val="C0C0C0"/>
                      </a:solidFill>
                      <a:prstDash val="solid"/>
                    </a:lnT>
                    <a:lnB w="9525">
                      <a:solidFill>
                        <a:srgbClr val="C0C0C0"/>
                      </a:solidFill>
                      <a:prstDash val="solid"/>
                    </a:lnB>
                    <a:solidFill>
                      <a:srgbClr val="EC7C3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algn="r" marR="123825">
                        <a:lnSpc>
                          <a:spcPct val="100000"/>
                        </a:lnSpc>
                      </a:pPr>
                      <a:r>
                        <a:rPr dirty="0" sz="800">
                          <a:solidFill>
                            <a:srgbClr val="333333"/>
                          </a:solidFill>
                          <a:latin typeface="Carlito"/>
                          <a:cs typeface="Carlito"/>
                        </a:rPr>
                        <a:t>0</a:t>
                      </a:r>
                      <a:endParaRPr sz="800">
                        <a:latin typeface="Carlito"/>
                        <a:cs typeface="Carlito"/>
                      </a:endParaRPr>
                    </a:p>
                  </a:txBody>
                  <a:tcPr marL="0" marR="0" marB="0" marT="1270">
                    <a:lnT w="9525">
                      <a:solidFill>
                        <a:srgbClr val="C0C0C0"/>
                      </a:solidFill>
                      <a:prstDash val="solid"/>
                    </a:lnT>
                    <a:lnB w="9525">
                      <a:solidFill>
                        <a:srgbClr val="C0C0C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T w="3175">
                      <a:solidFill>
                        <a:srgbClr val="C0C0C0"/>
                      </a:solidFill>
                      <a:prstDash val="solid"/>
                    </a:lnT>
                    <a:lnB w="9525">
                      <a:solidFill>
                        <a:srgbClr val="C0C0C0"/>
                      </a:solidFill>
                      <a:prstDash val="solid"/>
                    </a:lnB>
                    <a:solidFill>
                      <a:srgbClr val="EC7C3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9525">
                      <a:solidFill>
                        <a:srgbClr val="C0C0C0"/>
                      </a:solidFill>
                      <a:prstDash val="solid"/>
                    </a:lnT>
                    <a:lnB w="9525">
                      <a:solidFill>
                        <a:srgbClr val="C0C0C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54" name="object 54"/>
          <p:cNvSpPr txBox="1"/>
          <p:nvPr/>
        </p:nvSpPr>
        <p:spPr>
          <a:xfrm>
            <a:off x="4579132" y="4102141"/>
            <a:ext cx="4077335" cy="147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75590" algn="l"/>
                <a:tab pos="1209675" algn="l"/>
                <a:tab pos="3077845" algn="l"/>
                <a:tab pos="4012565" algn="l"/>
              </a:tabLst>
            </a:pPr>
            <a:r>
              <a:rPr dirty="0" sz="800">
                <a:solidFill>
                  <a:srgbClr val="333333"/>
                </a:solidFill>
                <a:latin typeface="Carlito"/>
                <a:cs typeface="Carlito"/>
              </a:rPr>
              <a:t>3</a:t>
            </a:r>
            <a:r>
              <a:rPr dirty="0" sz="800">
                <a:solidFill>
                  <a:srgbClr val="333333"/>
                </a:solidFill>
                <a:latin typeface="Carlito"/>
                <a:cs typeface="Carlito"/>
              </a:rPr>
              <a:t>	</a:t>
            </a:r>
            <a:r>
              <a:rPr dirty="0" sz="800">
                <a:solidFill>
                  <a:srgbClr val="333333"/>
                </a:solidFill>
                <a:latin typeface="Carlito"/>
                <a:cs typeface="Carlito"/>
              </a:rPr>
              <a:t>3</a:t>
            </a:r>
            <a:r>
              <a:rPr dirty="0" sz="800">
                <a:solidFill>
                  <a:srgbClr val="333333"/>
                </a:solidFill>
                <a:latin typeface="Carlito"/>
                <a:cs typeface="Carlito"/>
              </a:rPr>
              <a:t>	</a:t>
            </a:r>
            <a:r>
              <a:rPr dirty="0" sz="800">
                <a:solidFill>
                  <a:srgbClr val="333333"/>
                </a:solidFill>
                <a:latin typeface="Carlito"/>
                <a:cs typeface="Carlito"/>
              </a:rPr>
              <a:t>3</a:t>
            </a:r>
            <a:r>
              <a:rPr dirty="0" sz="800">
                <a:solidFill>
                  <a:srgbClr val="333333"/>
                </a:solidFill>
                <a:latin typeface="Carlito"/>
                <a:cs typeface="Carlito"/>
              </a:rPr>
              <a:t>	</a:t>
            </a:r>
            <a:r>
              <a:rPr dirty="0" sz="800">
                <a:solidFill>
                  <a:srgbClr val="333333"/>
                </a:solidFill>
                <a:latin typeface="Carlito"/>
                <a:cs typeface="Carlito"/>
              </a:rPr>
              <a:t>3</a:t>
            </a:r>
            <a:r>
              <a:rPr dirty="0" sz="800">
                <a:solidFill>
                  <a:srgbClr val="333333"/>
                </a:solidFill>
                <a:latin typeface="Carlito"/>
                <a:cs typeface="Carlito"/>
              </a:rPr>
              <a:t>	</a:t>
            </a:r>
            <a:r>
              <a:rPr dirty="0" sz="800">
                <a:solidFill>
                  <a:srgbClr val="333333"/>
                </a:solidFill>
                <a:latin typeface="Carlito"/>
                <a:cs typeface="Carlito"/>
              </a:rPr>
              <a:t>3</a:t>
            </a:r>
            <a:endParaRPr sz="800">
              <a:latin typeface="Carlito"/>
              <a:cs typeface="Carlito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4061068" y="4212475"/>
            <a:ext cx="153670" cy="21012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r" marR="5080">
              <a:lnSpc>
                <a:spcPct val="100000"/>
              </a:lnSpc>
              <a:spcBef>
                <a:spcPts val="100"/>
              </a:spcBef>
            </a:pPr>
            <a:r>
              <a:rPr dirty="0" sz="800">
                <a:solidFill>
                  <a:srgbClr val="333333"/>
                </a:solidFill>
                <a:latin typeface="Carlito"/>
                <a:cs typeface="Carlito"/>
              </a:rPr>
              <a:t>3</a:t>
            </a:r>
            <a:endParaRPr sz="800">
              <a:latin typeface="Carlito"/>
              <a:cs typeface="Carlito"/>
            </a:endParaRPr>
          </a:p>
          <a:p>
            <a:pPr>
              <a:lnSpc>
                <a:spcPct val="100000"/>
              </a:lnSpc>
            </a:pPr>
            <a:endParaRPr sz="800">
              <a:latin typeface="Carlito"/>
              <a:cs typeface="Carlito"/>
            </a:endParaRPr>
          </a:p>
          <a:p>
            <a:pPr algn="r" marR="5080">
              <a:lnSpc>
                <a:spcPct val="100000"/>
              </a:lnSpc>
              <a:spcBef>
                <a:spcPts val="675"/>
              </a:spcBef>
            </a:pPr>
            <a:r>
              <a:rPr dirty="0" sz="800" spc="-10">
                <a:solidFill>
                  <a:srgbClr val="333333"/>
                </a:solidFill>
                <a:latin typeface="Carlito"/>
                <a:cs typeface="Carlito"/>
              </a:rPr>
              <a:t>2</a:t>
            </a:r>
            <a:r>
              <a:rPr dirty="0" sz="800">
                <a:solidFill>
                  <a:srgbClr val="333333"/>
                </a:solidFill>
                <a:latin typeface="Carlito"/>
                <a:cs typeface="Carlito"/>
              </a:rPr>
              <a:t>,5</a:t>
            </a:r>
            <a:endParaRPr sz="800">
              <a:latin typeface="Carlito"/>
              <a:cs typeface="Carlito"/>
            </a:endParaRPr>
          </a:p>
          <a:p>
            <a:pPr>
              <a:lnSpc>
                <a:spcPct val="100000"/>
              </a:lnSpc>
            </a:pPr>
            <a:endParaRPr sz="800">
              <a:latin typeface="Carlito"/>
              <a:cs typeface="Carlito"/>
            </a:endParaRPr>
          </a:p>
          <a:p>
            <a:pPr algn="r" marR="5080">
              <a:lnSpc>
                <a:spcPct val="100000"/>
              </a:lnSpc>
              <a:spcBef>
                <a:spcPts val="600"/>
              </a:spcBef>
            </a:pPr>
            <a:r>
              <a:rPr dirty="0" sz="800">
                <a:solidFill>
                  <a:srgbClr val="333333"/>
                </a:solidFill>
                <a:latin typeface="Carlito"/>
                <a:cs typeface="Carlito"/>
              </a:rPr>
              <a:t>2</a:t>
            </a:r>
            <a:endParaRPr sz="800">
              <a:latin typeface="Carlito"/>
              <a:cs typeface="Carlito"/>
            </a:endParaRPr>
          </a:p>
          <a:p>
            <a:pPr>
              <a:lnSpc>
                <a:spcPct val="100000"/>
              </a:lnSpc>
            </a:pPr>
            <a:endParaRPr sz="800">
              <a:latin typeface="Carlito"/>
              <a:cs typeface="Carlito"/>
            </a:endParaRPr>
          </a:p>
          <a:p>
            <a:pPr algn="r" marR="5080">
              <a:lnSpc>
                <a:spcPct val="100000"/>
              </a:lnSpc>
              <a:spcBef>
                <a:spcPts val="605"/>
              </a:spcBef>
            </a:pPr>
            <a:r>
              <a:rPr dirty="0" sz="800" spc="-10">
                <a:solidFill>
                  <a:srgbClr val="333333"/>
                </a:solidFill>
                <a:latin typeface="Carlito"/>
                <a:cs typeface="Carlito"/>
              </a:rPr>
              <a:t>1</a:t>
            </a:r>
            <a:r>
              <a:rPr dirty="0" sz="800">
                <a:solidFill>
                  <a:srgbClr val="333333"/>
                </a:solidFill>
                <a:latin typeface="Carlito"/>
                <a:cs typeface="Carlito"/>
              </a:rPr>
              <a:t>,5</a:t>
            </a:r>
            <a:endParaRPr sz="800">
              <a:latin typeface="Carlito"/>
              <a:cs typeface="Carlito"/>
            </a:endParaRPr>
          </a:p>
          <a:p>
            <a:pPr>
              <a:lnSpc>
                <a:spcPct val="100000"/>
              </a:lnSpc>
            </a:pPr>
            <a:endParaRPr sz="800">
              <a:latin typeface="Carlito"/>
              <a:cs typeface="Carlito"/>
            </a:endParaRPr>
          </a:p>
          <a:p>
            <a:pPr algn="r" marR="5080">
              <a:lnSpc>
                <a:spcPct val="100000"/>
              </a:lnSpc>
              <a:spcBef>
                <a:spcPts val="605"/>
              </a:spcBef>
            </a:pPr>
            <a:r>
              <a:rPr dirty="0" sz="800">
                <a:solidFill>
                  <a:srgbClr val="333333"/>
                </a:solidFill>
                <a:latin typeface="Carlito"/>
                <a:cs typeface="Carlito"/>
              </a:rPr>
              <a:t>1</a:t>
            </a:r>
            <a:endParaRPr sz="800">
              <a:latin typeface="Carlito"/>
              <a:cs typeface="Carlito"/>
            </a:endParaRPr>
          </a:p>
          <a:p>
            <a:pPr>
              <a:lnSpc>
                <a:spcPct val="100000"/>
              </a:lnSpc>
            </a:pPr>
            <a:endParaRPr sz="800">
              <a:latin typeface="Carlito"/>
              <a:cs typeface="Carlito"/>
            </a:endParaRPr>
          </a:p>
          <a:p>
            <a:pPr algn="r" marR="5080">
              <a:lnSpc>
                <a:spcPct val="100000"/>
              </a:lnSpc>
              <a:spcBef>
                <a:spcPts val="670"/>
              </a:spcBef>
            </a:pPr>
            <a:r>
              <a:rPr dirty="0" sz="800" spc="-10">
                <a:solidFill>
                  <a:srgbClr val="333333"/>
                </a:solidFill>
                <a:latin typeface="Carlito"/>
                <a:cs typeface="Carlito"/>
              </a:rPr>
              <a:t>0</a:t>
            </a:r>
            <a:r>
              <a:rPr dirty="0" sz="800">
                <a:solidFill>
                  <a:srgbClr val="333333"/>
                </a:solidFill>
                <a:latin typeface="Carlito"/>
                <a:cs typeface="Carlito"/>
              </a:rPr>
              <a:t>,5</a:t>
            </a:r>
            <a:endParaRPr sz="800">
              <a:latin typeface="Carlito"/>
              <a:cs typeface="Carlito"/>
            </a:endParaRPr>
          </a:p>
          <a:p>
            <a:pPr>
              <a:lnSpc>
                <a:spcPct val="100000"/>
              </a:lnSpc>
            </a:pPr>
            <a:endParaRPr sz="800">
              <a:latin typeface="Carlito"/>
              <a:cs typeface="Carlito"/>
            </a:endParaRPr>
          </a:p>
          <a:p>
            <a:pPr algn="r" marR="5080">
              <a:lnSpc>
                <a:spcPct val="100000"/>
              </a:lnSpc>
              <a:spcBef>
                <a:spcPts val="605"/>
              </a:spcBef>
            </a:pPr>
            <a:r>
              <a:rPr dirty="0" sz="800">
                <a:solidFill>
                  <a:srgbClr val="333333"/>
                </a:solidFill>
                <a:latin typeface="Carlito"/>
                <a:cs typeface="Carlito"/>
              </a:rPr>
              <a:t>0</a:t>
            </a:r>
            <a:endParaRPr sz="800">
              <a:latin typeface="Carlito"/>
              <a:cs typeface="Carlito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4061068" y="3889831"/>
            <a:ext cx="153670" cy="147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10">
                <a:solidFill>
                  <a:srgbClr val="333333"/>
                </a:solidFill>
                <a:latin typeface="Carlito"/>
                <a:cs typeface="Carlito"/>
              </a:rPr>
              <a:t>3</a:t>
            </a:r>
            <a:r>
              <a:rPr dirty="0" sz="800">
                <a:solidFill>
                  <a:srgbClr val="333333"/>
                </a:solidFill>
                <a:latin typeface="Carlito"/>
                <a:cs typeface="Carlito"/>
              </a:rPr>
              <a:t>,5</a:t>
            </a:r>
            <a:endParaRPr sz="800">
              <a:latin typeface="Carlito"/>
              <a:cs typeface="Carlito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4519497" y="6327124"/>
            <a:ext cx="467359" cy="147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10">
                <a:solidFill>
                  <a:srgbClr val="333333"/>
                </a:solidFill>
                <a:latin typeface="Carlito"/>
                <a:cs typeface="Carlito"/>
              </a:rPr>
              <a:t>2016</a:t>
            </a:r>
            <a:r>
              <a:rPr dirty="0" sz="800" spc="20">
                <a:solidFill>
                  <a:srgbClr val="333333"/>
                </a:solidFill>
                <a:latin typeface="Carlito"/>
                <a:cs typeface="Carlito"/>
              </a:rPr>
              <a:t>-</a:t>
            </a:r>
            <a:r>
              <a:rPr dirty="0" sz="800" spc="-10">
                <a:solidFill>
                  <a:srgbClr val="333333"/>
                </a:solidFill>
                <a:latin typeface="Carlito"/>
                <a:cs typeface="Carlito"/>
              </a:rPr>
              <a:t>201</a:t>
            </a:r>
            <a:r>
              <a:rPr dirty="0" sz="800">
                <a:solidFill>
                  <a:srgbClr val="333333"/>
                </a:solidFill>
                <a:latin typeface="Carlito"/>
                <a:cs typeface="Carlito"/>
              </a:rPr>
              <a:t>7</a:t>
            </a:r>
            <a:endParaRPr sz="800">
              <a:latin typeface="Carlito"/>
              <a:cs typeface="Carlito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5453936" y="6327124"/>
            <a:ext cx="467359" cy="147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10">
                <a:solidFill>
                  <a:srgbClr val="333333"/>
                </a:solidFill>
                <a:latin typeface="Carlito"/>
                <a:cs typeface="Carlito"/>
              </a:rPr>
              <a:t>2017</a:t>
            </a:r>
            <a:r>
              <a:rPr dirty="0" sz="800" spc="20">
                <a:solidFill>
                  <a:srgbClr val="333333"/>
                </a:solidFill>
                <a:latin typeface="Carlito"/>
                <a:cs typeface="Carlito"/>
              </a:rPr>
              <a:t>-</a:t>
            </a:r>
            <a:r>
              <a:rPr dirty="0" sz="800" spc="-10">
                <a:solidFill>
                  <a:srgbClr val="333333"/>
                </a:solidFill>
                <a:latin typeface="Carlito"/>
                <a:cs typeface="Carlito"/>
              </a:rPr>
              <a:t>201</a:t>
            </a:r>
            <a:r>
              <a:rPr dirty="0" sz="800">
                <a:solidFill>
                  <a:srgbClr val="333333"/>
                </a:solidFill>
                <a:latin typeface="Carlito"/>
                <a:cs typeface="Carlito"/>
              </a:rPr>
              <a:t>8</a:t>
            </a:r>
            <a:endParaRPr sz="800">
              <a:latin typeface="Carlito"/>
              <a:cs typeface="Carlito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8256518" y="6327124"/>
            <a:ext cx="467359" cy="147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10">
                <a:solidFill>
                  <a:srgbClr val="333333"/>
                </a:solidFill>
                <a:latin typeface="Carlito"/>
                <a:cs typeface="Carlito"/>
              </a:rPr>
              <a:t>2020</a:t>
            </a:r>
            <a:r>
              <a:rPr dirty="0" sz="800" spc="20">
                <a:solidFill>
                  <a:srgbClr val="333333"/>
                </a:solidFill>
                <a:latin typeface="Carlito"/>
                <a:cs typeface="Carlito"/>
              </a:rPr>
              <a:t>-</a:t>
            </a:r>
            <a:r>
              <a:rPr dirty="0" sz="800" spc="-10">
                <a:solidFill>
                  <a:srgbClr val="333333"/>
                </a:solidFill>
                <a:latin typeface="Carlito"/>
                <a:cs typeface="Carlito"/>
              </a:rPr>
              <a:t>202</a:t>
            </a:r>
            <a:r>
              <a:rPr dirty="0" sz="800">
                <a:solidFill>
                  <a:srgbClr val="333333"/>
                </a:solidFill>
                <a:latin typeface="Carlito"/>
                <a:cs typeface="Carlito"/>
              </a:rPr>
              <a:t>1</a:t>
            </a:r>
            <a:endParaRPr sz="800">
              <a:latin typeface="Carlito"/>
              <a:cs typeface="Carlito"/>
            </a:endParaRPr>
          </a:p>
        </p:txBody>
      </p:sp>
      <p:sp>
        <p:nvSpPr>
          <p:cNvPr id="60" name="object 60"/>
          <p:cNvSpPr/>
          <p:nvPr/>
        </p:nvSpPr>
        <p:spPr>
          <a:xfrm>
            <a:off x="5663348" y="6599566"/>
            <a:ext cx="59690" cy="59690"/>
          </a:xfrm>
          <a:custGeom>
            <a:avLst/>
            <a:gdLst/>
            <a:ahLst/>
            <a:cxnLst/>
            <a:rect l="l" t="t" r="r" b="b"/>
            <a:pathLst>
              <a:path w="59689" h="59690">
                <a:moveTo>
                  <a:pt x="59352" y="0"/>
                </a:moveTo>
                <a:lnTo>
                  <a:pt x="0" y="0"/>
                </a:lnTo>
                <a:lnTo>
                  <a:pt x="0" y="59288"/>
                </a:lnTo>
                <a:lnTo>
                  <a:pt x="59352" y="59288"/>
                </a:lnTo>
                <a:lnTo>
                  <a:pt x="59352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1" name="object 61"/>
          <p:cNvSpPr txBox="1"/>
          <p:nvPr/>
        </p:nvSpPr>
        <p:spPr>
          <a:xfrm>
            <a:off x="5742447" y="6556375"/>
            <a:ext cx="538480" cy="147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20">
                <a:solidFill>
                  <a:srgbClr val="333333"/>
                </a:solidFill>
                <a:latin typeface="Arial"/>
                <a:cs typeface="Arial"/>
              </a:rPr>
              <a:t>Підручники</a:t>
            </a:r>
            <a:endParaRPr sz="800">
              <a:latin typeface="Arial"/>
              <a:cs typeface="Arial"/>
            </a:endParaRPr>
          </a:p>
        </p:txBody>
      </p:sp>
      <p:sp>
        <p:nvSpPr>
          <p:cNvPr id="62" name="object 62"/>
          <p:cNvSpPr/>
          <p:nvPr/>
        </p:nvSpPr>
        <p:spPr>
          <a:xfrm>
            <a:off x="6417976" y="6599566"/>
            <a:ext cx="59690" cy="59690"/>
          </a:xfrm>
          <a:custGeom>
            <a:avLst/>
            <a:gdLst/>
            <a:ahLst/>
            <a:cxnLst/>
            <a:rect l="l" t="t" r="r" b="b"/>
            <a:pathLst>
              <a:path w="59689" h="59690">
                <a:moveTo>
                  <a:pt x="59352" y="0"/>
                </a:moveTo>
                <a:lnTo>
                  <a:pt x="0" y="0"/>
                </a:lnTo>
                <a:lnTo>
                  <a:pt x="0" y="59288"/>
                </a:lnTo>
                <a:lnTo>
                  <a:pt x="59352" y="59288"/>
                </a:lnTo>
                <a:lnTo>
                  <a:pt x="59352" y="0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3" name="object 63"/>
          <p:cNvSpPr txBox="1"/>
          <p:nvPr/>
        </p:nvSpPr>
        <p:spPr>
          <a:xfrm>
            <a:off x="6387979" y="6327124"/>
            <a:ext cx="1401445" cy="3771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946785" algn="l"/>
              </a:tabLst>
            </a:pPr>
            <a:r>
              <a:rPr dirty="0" sz="800" spc="-10">
                <a:solidFill>
                  <a:srgbClr val="333333"/>
                </a:solidFill>
                <a:latin typeface="Carlito"/>
                <a:cs typeface="Carlito"/>
              </a:rPr>
              <a:t>2018</a:t>
            </a:r>
            <a:r>
              <a:rPr dirty="0" sz="800" spc="20">
                <a:solidFill>
                  <a:srgbClr val="333333"/>
                </a:solidFill>
                <a:latin typeface="Carlito"/>
                <a:cs typeface="Carlito"/>
              </a:rPr>
              <a:t>-</a:t>
            </a:r>
            <a:r>
              <a:rPr dirty="0" sz="800" spc="-10">
                <a:solidFill>
                  <a:srgbClr val="333333"/>
                </a:solidFill>
                <a:latin typeface="Carlito"/>
                <a:cs typeface="Carlito"/>
              </a:rPr>
              <a:t>201</a:t>
            </a:r>
            <a:r>
              <a:rPr dirty="0" sz="800">
                <a:solidFill>
                  <a:srgbClr val="333333"/>
                </a:solidFill>
                <a:latin typeface="Carlito"/>
                <a:cs typeface="Carlito"/>
              </a:rPr>
              <a:t>9</a:t>
            </a:r>
            <a:r>
              <a:rPr dirty="0" sz="800">
                <a:solidFill>
                  <a:srgbClr val="333333"/>
                </a:solidFill>
                <a:latin typeface="Carlito"/>
                <a:cs typeface="Carlito"/>
              </a:rPr>
              <a:t>	</a:t>
            </a:r>
            <a:r>
              <a:rPr dirty="0" sz="800" spc="-10">
                <a:solidFill>
                  <a:srgbClr val="333333"/>
                </a:solidFill>
                <a:latin typeface="Carlito"/>
                <a:cs typeface="Carlito"/>
              </a:rPr>
              <a:t>2019</a:t>
            </a:r>
            <a:r>
              <a:rPr dirty="0" sz="800" spc="20">
                <a:solidFill>
                  <a:srgbClr val="333333"/>
                </a:solidFill>
                <a:latin typeface="Carlito"/>
                <a:cs typeface="Carlito"/>
              </a:rPr>
              <a:t>-</a:t>
            </a:r>
            <a:r>
              <a:rPr dirty="0" sz="800" spc="-10">
                <a:solidFill>
                  <a:srgbClr val="333333"/>
                </a:solidFill>
                <a:latin typeface="Carlito"/>
                <a:cs typeface="Carlito"/>
              </a:rPr>
              <a:t>202</a:t>
            </a:r>
            <a:r>
              <a:rPr dirty="0" sz="800">
                <a:solidFill>
                  <a:srgbClr val="333333"/>
                </a:solidFill>
                <a:latin typeface="Carlito"/>
                <a:cs typeface="Carlito"/>
              </a:rPr>
              <a:t>0</a:t>
            </a:r>
            <a:endParaRPr sz="8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650">
              <a:latin typeface="Carlito"/>
              <a:cs typeface="Carlito"/>
            </a:endParaRPr>
          </a:p>
          <a:p>
            <a:pPr marL="123189">
              <a:lnSpc>
                <a:spcPct val="100000"/>
              </a:lnSpc>
              <a:spcBef>
                <a:spcPts val="5"/>
              </a:spcBef>
            </a:pPr>
            <a:r>
              <a:rPr dirty="0" sz="800" spc="-20">
                <a:solidFill>
                  <a:srgbClr val="333333"/>
                </a:solidFill>
                <a:latin typeface="Arial"/>
                <a:cs typeface="Arial"/>
              </a:rPr>
              <a:t>Навчальні</a:t>
            </a:r>
            <a:r>
              <a:rPr dirty="0" sz="800" spc="45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800" spc="-15">
                <a:solidFill>
                  <a:srgbClr val="333333"/>
                </a:solidFill>
                <a:latin typeface="Arial"/>
                <a:cs typeface="Arial"/>
              </a:rPr>
              <a:t>посібники</a:t>
            </a:r>
            <a:endParaRPr sz="800">
              <a:latin typeface="Arial"/>
              <a:cs typeface="Arial"/>
            </a:endParaRPr>
          </a:p>
        </p:txBody>
      </p:sp>
      <p:sp>
        <p:nvSpPr>
          <p:cNvPr id="64" name="object 64"/>
          <p:cNvSpPr/>
          <p:nvPr/>
        </p:nvSpPr>
        <p:spPr>
          <a:xfrm>
            <a:off x="3997174" y="3681647"/>
            <a:ext cx="5095875" cy="3133725"/>
          </a:xfrm>
          <a:custGeom>
            <a:avLst/>
            <a:gdLst/>
            <a:ahLst/>
            <a:cxnLst/>
            <a:rect l="l" t="t" r="r" b="b"/>
            <a:pathLst>
              <a:path w="5095875" h="3133725">
                <a:moveTo>
                  <a:pt x="0" y="3133616"/>
                </a:moveTo>
                <a:lnTo>
                  <a:pt x="5095634" y="3133616"/>
                </a:lnTo>
                <a:lnTo>
                  <a:pt x="5095634" y="0"/>
                </a:lnTo>
                <a:lnTo>
                  <a:pt x="0" y="0"/>
                </a:lnTo>
                <a:lnTo>
                  <a:pt x="0" y="3133616"/>
                </a:lnTo>
                <a:close/>
              </a:path>
            </a:pathLst>
          </a:custGeom>
          <a:ln w="8472">
            <a:solidFill>
              <a:srgbClr val="C0C0C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5" name="object 65"/>
          <p:cNvSpPr txBox="1">
            <a:spLocks noGrp="1"/>
          </p:cNvSpPr>
          <p:nvPr>
            <p:ph type="title"/>
          </p:nvPr>
        </p:nvSpPr>
        <p:spPr>
          <a:xfrm>
            <a:off x="4495038" y="268985"/>
            <a:ext cx="2832100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ІІІ. </a:t>
            </a:r>
            <a:r>
              <a:rPr dirty="0" spc="-20"/>
              <a:t>Наукова</a:t>
            </a:r>
            <a:r>
              <a:rPr dirty="0" spc="-70"/>
              <a:t> </a:t>
            </a:r>
            <a:r>
              <a:rPr dirty="0" spc="-15"/>
              <a:t>робота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7002" y="6257950"/>
            <a:ext cx="358140" cy="4222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600" spc="5" b="1">
                <a:solidFill>
                  <a:srgbClr val="FFFFFF"/>
                </a:solidFill>
                <a:latin typeface="Times New Roman"/>
                <a:cs typeface="Times New Roman"/>
              </a:rPr>
              <a:t>14</a:t>
            </a:r>
            <a:endParaRPr sz="2600">
              <a:latin typeface="Times New Roman"/>
              <a:cs typeface="Times New Roman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4403058" y="1227050"/>
            <a:ext cx="4698365" cy="2422525"/>
            <a:chOff x="4403058" y="1227050"/>
            <a:chExt cx="4698365" cy="2422525"/>
          </a:xfrm>
        </p:grpSpPr>
        <p:sp>
          <p:nvSpPr>
            <p:cNvPr id="4" name="object 4"/>
            <p:cNvSpPr/>
            <p:nvPr/>
          </p:nvSpPr>
          <p:spPr>
            <a:xfrm>
              <a:off x="4406868" y="1230860"/>
              <a:ext cx="4690745" cy="2414905"/>
            </a:xfrm>
            <a:custGeom>
              <a:avLst/>
              <a:gdLst/>
              <a:ahLst/>
              <a:cxnLst/>
              <a:rect l="l" t="t" r="r" b="b"/>
              <a:pathLst>
                <a:path w="4690745" h="2414904">
                  <a:moveTo>
                    <a:pt x="4690214" y="0"/>
                  </a:moveTo>
                  <a:lnTo>
                    <a:pt x="0" y="0"/>
                  </a:lnTo>
                  <a:lnTo>
                    <a:pt x="0" y="2414683"/>
                  </a:lnTo>
                  <a:lnTo>
                    <a:pt x="4690214" y="2414684"/>
                  </a:lnTo>
                  <a:lnTo>
                    <a:pt x="469021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4406868" y="1230860"/>
              <a:ext cx="4690745" cy="2414905"/>
            </a:xfrm>
            <a:custGeom>
              <a:avLst/>
              <a:gdLst/>
              <a:ahLst/>
              <a:cxnLst/>
              <a:rect l="l" t="t" r="r" b="b"/>
              <a:pathLst>
                <a:path w="4690745" h="2414904">
                  <a:moveTo>
                    <a:pt x="0" y="2414683"/>
                  </a:moveTo>
                  <a:lnTo>
                    <a:pt x="4690214" y="2414684"/>
                  </a:lnTo>
                  <a:lnTo>
                    <a:pt x="4690214" y="0"/>
                  </a:lnTo>
                  <a:lnTo>
                    <a:pt x="0" y="0"/>
                  </a:lnTo>
                  <a:lnTo>
                    <a:pt x="0" y="2414683"/>
                  </a:lnTo>
                  <a:close/>
                </a:path>
              </a:pathLst>
            </a:custGeom>
            <a:ln w="7107">
              <a:solidFill>
                <a:srgbClr val="C0C0C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4606724" y="1581484"/>
              <a:ext cx="4369435" cy="0"/>
            </a:xfrm>
            <a:custGeom>
              <a:avLst/>
              <a:gdLst/>
              <a:ahLst/>
              <a:cxnLst/>
              <a:rect l="l" t="t" r="r" b="b"/>
              <a:pathLst>
                <a:path w="4369434" h="0">
                  <a:moveTo>
                    <a:pt x="0" y="0"/>
                  </a:moveTo>
                  <a:lnTo>
                    <a:pt x="4368934" y="0"/>
                  </a:lnTo>
                </a:path>
              </a:pathLst>
            </a:custGeom>
            <a:ln w="6919">
              <a:solidFill>
                <a:srgbClr val="C0C0C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/>
          <p:nvPr/>
        </p:nvSpPr>
        <p:spPr>
          <a:xfrm>
            <a:off x="5279056" y="1315535"/>
            <a:ext cx="2939415" cy="25019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50" spc="155" b="1" i="1">
                <a:solidFill>
                  <a:srgbClr val="333333"/>
                </a:solidFill>
                <a:latin typeface="Times New Roman"/>
                <a:cs typeface="Times New Roman"/>
              </a:rPr>
              <a:t>Видання </a:t>
            </a:r>
            <a:r>
              <a:rPr dirty="0" sz="1450" spc="160" b="1" i="1">
                <a:solidFill>
                  <a:srgbClr val="333333"/>
                </a:solidFill>
                <a:latin typeface="Times New Roman"/>
                <a:cs typeface="Times New Roman"/>
              </a:rPr>
              <a:t>збірників</a:t>
            </a:r>
            <a:r>
              <a:rPr dirty="0" sz="1450" spc="-15" b="1" i="1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dirty="0" sz="1450" spc="85" b="1" i="1">
                <a:solidFill>
                  <a:srgbClr val="333333"/>
                </a:solidFill>
                <a:latin typeface="Times New Roman"/>
                <a:cs typeface="Times New Roman"/>
              </a:rPr>
              <a:t>матеріалів</a:t>
            </a:r>
            <a:endParaRPr sz="145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116728" y="1551532"/>
            <a:ext cx="1266190" cy="25019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50" spc="245" b="1" i="1">
                <a:solidFill>
                  <a:srgbClr val="333333"/>
                </a:solidFill>
                <a:latin typeface="Times New Roman"/>
                <a:cs typeface="Times New Roman"/>
              </a:rPr>
              <a:t>к</a:t>
            </a:r>
            <a:r>
              <a:rPr dirty="0" sz="1450" spc="130" b="1" i="1">
                <a:solidFill>
                  <a:srgbClr val="333333"/>
                </a:solidFill>
                <a:latin typeface="Times New Roman"/>
                <a:cs typeface="Times New Roman"/>
              </a:rPr>
              <a:t>о</a:t>
            </a:r>
            <a:r>
              <a:rPr dirty="0" sz="1450" spc="170" b="1" i="1">
                <a:solidFill>
                  <a:srgbClr val="333333"/>
                </a:solidFill>
                <a:latin typeface="Times New Roman"/>
                <a:cs typeface="Times New Roman"/>
              </a:rPr>
              <a:t>н</a:t>
            </a:r>
            <a:r>
              <a:rPr dirty="0" sz="1450" spc="65" b="1" i="1">
                <a:solidFill>
                  <a:srgbClr val="333333"/>
                </a:solidFill>
                <a:latin typeface="Times New Roman"/>
                <a:cs typeface="Times New Roman"/>
              </a:rPr>
              <a:t>ф</a:t>
            </a:r>
            <a:r>
              <a:rPr dirty="0" sz="1450" spc="130" b="1" i="1">
                <a:solidFill>
                  <a:srgbClr val="333333"/>
                </a:solidFill>
                <a:latin typeface="Times New Roman"/>
                <a:cs typeface="Times New Roman"/>
              </a:rPr>
              <a:t>ере</a:t>
            </a:r>
            <a:r>
              <a:rPr dirty="0" sz="1450" spc="180" b="1" i="1">
                <a:solidFill>
                  <a:srgbClr val="333333"/>
                </a:solidFill>
                <a:latin typeface="Times New Roman"/>
                <a:cs typeface="Times New Roman"/>
              </a:rPr>
              <a:t>н</a:t>
            </a:r>
            <a:r>
              <a:rPr dirty="0" sz="1450" spc="170" b="1" i="1">
                <a:solidFill>
                  <a:srgbClr val="333333"/>
                </a:solidFill>
                <a:latin typeface="Times New Roman"/>
                <a:cs typeface="Times New Roman"/>
              </a:rPr>
              <a:t>ц</a:t>
            </a:r>
            <a:r>
              <a:rPr dirty="0" sz="1450" spc="85" b="1" i="1">
                <a:solidFill>
                  <a:srgbClr val="333333"/>
                </a:solidFill>
                <a:latin typeface="Times New Roman"/>
                <a:cs typeface="Times New Roman"/>
              </a:rPr>
              <a:t>і</a:t>
            </a:r>
            <a:r>
              <a:rPr dirty="0" sz="1450" spc="150" b="1" i="1">
                <a:solidFill>
                  <a:srgbClr val="333333"/>
                </a:solidFill>
                <a:latin typeface="Times New Roman"/>
                <a:cs typeface="Times New Roman"/>
              </a:rPr>
              <a:t>й</a:t>
            </a:r>
            <a:endParaRPr sz="145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997122" y="1967572"/>
            <a:ext cx="73660" cy="1257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650" spc="45">
                <a:solidFill>
                  <a:srgbClr val="333333"/>
                </a:solidFill>
                <a:latin typeface="Carlito"/>
                <a:cs typeface="Carlito"/>
              </a:rPr>
              <a:t>2</a:t>
            </a:r>
            <a:endParaRPr sz="650">
              <a:latin typeface="Carlito"/>
              <a:cs typeface="Carlito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874192" y="1967572"/>
            <a:ext cx="73660" cy="1257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650" spc="45">
                <a:solidFill>
                  <a:srgbClr val="333333"/>
                </a:solidFill>
                <a:latin typeface="Carlito"/>
                <a:cs typeface="Carlito"/>
              </a:rPr>
              <a:t>2</a:t>
            </a:r>
            <a:endParaRPr sz="650">
              <a:latin typeface="Carlito"/>
              <a:cs typeface="Carlito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751053" y="1967572"/>
            <a:ext cx="73660" cy="1257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650" spc="45">
                <a:solidFill>
                  <a:srgbClr val="333333"/>
                </a:solidFill>
                <a:latin typeface="Carlito"/>
                <a:cs typeface="Carlito"/>
              </a:rPr>
              <a:t>2</a:t>
            </a:r>
            <a:endParaRPr sz="650">
              <a:latin typeface="Carlito"/>
              <a:cs typeface="Carlito"/>
            </a:endParaRPr>
          </a:p>
        </p:txBody>
      </p:sp>
      <p:graphicFrame>
        <p:nvGraphicFramePr>
          <p:cNvPr id="12" name="object 12"/>
          <p:cNvGraphicFramePr>
            <a:graphicFrameLocks noGrp="1"/>
          </p:cNvGraphicFramePr>
          <p:nvPr/>
        </p:nvGraphicFramePr>
        <p:xfrm>
          <a:off x="4602233" y="2120752"/>
          <a:ext cx="4401820" cy="11017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6545"/>
                <a:gridCol w="273685"/>
                <a:gridCol w="601980"/>
                <a:gridCol w="273684"/>
                <a:gridCol w="601979"/>
                <a:gridCol w="273685"/>
                <a:gridCol w="594360"/>
                <a:gridCol w="273685"/>
                <a:gridCol w="601979"/>
                <a:gridCol w="273685"/>
                <a:gridCol w="332740"/>
              </a:tblGrid>
              <a:tr h="54563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9525">
                      <a:solidFill>
                        <a:srgbClr val="C0C0C0"/>
                      </a:solidFill>
                      <a:prstDash val="solid"/>
                    </a:lnT>
                    <a:lnB w="9525">
                      <a:solidFill>
                        <a:srgbClr val="C0C0C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9525">
                      <a:solidFill>
                        <a:srgbClr val="C0C0C0"/>
                      </a:solidFill>
                      <a:prstDash val="solid"/>
                    </a:lnT>
                    <a:lnB w="9525">
                      <a:solidFill>
                        <a:srgbClr val="C0C0C0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9525">
                      <a:solidFill>
                        <a:srgbClr val="C0C0C0"/>
                      </a:solidFill>
                      <a:prstDash val="solid"/>
                    </a:lnT>
                    <a:lnB w="9525">
                      <a:solidFill>
                        <a:srgbClr val="C0C0C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6350">
                      <a:solidFill>
                        <a:srgbClr val="C0C0C0"/>
                      </a:solidFill>
                      <a:prstDash val="solid"/>
                    </a:lnT>
                    <a:lnB w="9525">
                      <a:solidFill>
                        <a:srgbClr val="C0C0C0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9525">
                      <a:solidFill>
                        <a:srgbClr val="C0C0C0"/>
                      </a:solidFill>
                      <a:prstDash val="solid"/>
                    </a:lnT>
                    <a:lnB w="9525">
                      <a:solidFill>
                        <a:srgbClr val="C0C0C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3175">
                      <a:solidFill>
                        <a:srgbClr val="C0C0C0"/>
                      </a:solidFill>
                      <a:prstDash val="solid"/>
                    </a:lnT>
                    <a:lnB w="9525">
                      <a:solidFill>
                        <a:srgbClr val="C0C0C0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 algn="ctr" marR="3810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dirty="0" sz="650">
                          <a:solidFill>
                            <a:srgbClr val="333333"/>
                          </a:solidFill>
                          <a:latin typeface="Carlito"/>
                          <a:cs typeface="Carlito"/>
                        </a:rPr>
                        <a:t>1</a:t>
                      </a:r>
                      <a:endParaRPr sz="650">
                        <a:latin typeface="Carlito"/>
                        <a:cs typeface="Carlito"/>
                      </a:endParaRPr>
                    </a:p>
                  </a:txBody>
                  <a:tcPr marL="0" marR="0" marB="0" marT="0">
                    <a:lnT w="9525">
                      <a:solidFill>
                        <a:srgbClr val="C0C0C0"/>
                      </a:solidFill>
                      <a:prstDash val="solid"/>
                    </a:lnT>
                    <a:lnB w="9525">
                      <a:solidFill>
                        <a:srgbClr val="C0C0C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3175">
                      <a:solidFill>
                        <a:srgbClr val="C0C0C0"/>
                      </a:solidFill>
                      <a:prstDash val="solid"/>
                    </a:lnT>
                    <a:lnB w="9525">
                      <a:solidFill>
                        <a:srgbClr val="C0C0C0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 rowSpan="2">
                  <a:txBody>
                    <a:bodyPr/>
                    <a:lstStyle/>
                    <a:p>
                      <a:pPr marR="21590"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 marR="21590"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 marR="21590"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 marR="21590"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65"/>
                        </a:spcBef>
                        <a:tabLst>
                          <a:tab pos="323215" algn="l"/>
                        </a:tabLst>
                      </a:pPr>
                      <a:r>
                        <a:rPr dirty="0" u="sng" sz="650">
                          <a:solidFill>
                            <a:srgbClr val="333333"/>
                          </a:solidFill>
                          <a:uFill>
                            <a:solidFill>
                              <a:srgbClr val="C0C0C0"/>
                            </a:solidFill>
                          </a:uFill>
                          <a:latin typeface="Carlito"/>
                          <a:cs typeface="Carlito"/>
                        </a:rPr>
                        <a:t> </a:t>
                      </a:r>
                      <a:r>
                        <a:rPr dirty="0" u="sng" sz="650">
                          <a:solidFill>
                            <a:srgbClr val="333333"/>
                          </a:solidFill>
                          <a:uFill>
                            <a:solidFill>
                              <a:srgbClr val="C0C0C0"/>
                            </a:solidFill>
                          </a:uFill>
                          <a:latin typeface="Carlito"/>
                          <a:cs typeface="Carlito"/>
                        </a:rPr>
                        <a:t>	</a:t>
                      </a:r>
                      <a:endParaRPr sz="650">
                        <a:latin typeface="Carlito"/>
                        <a:cs typeface="Carlito"/>
                      </a:endParaRPr>
                    </a:p>
                  </a:txBody>
                  <a:tcPr marL="0" marR="0" marB="0" marT="0">
                    <a:lnT w="9525">
                      <a:solidFill>
                        <a:srgbClr val="C0C0C0"/>
                      </a:solidFill>
                      <a:prstDash val="solid"/>
                    </a:lnT>
                    <a:lnB w="9525">
                      <a:solidFill>
                        <a:srgbClr val="C0C0C0"/>
                      </a:solidFill>
                      <a:prstDash val="solid"/>
                    </a:lnB>
                  </a:tcPr>
                </a:tc>
              </a:tr>
              <a:tr h="54797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9525">
                      <a:solidFill>
                        <a:srgbClr val="C0C0C0"/>
                      </a:solidFill>
                      <a:prstDash val="solid"/>
                    </a:lnT>
                    <a:lnB w="9525">
                      <a:solidFill>
                        <a:srgbClr val="C0C0C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T w="9525">
                      <a:solidFill>
                        <a:srgbClr val="C0C0C0"/>
                      </a:solidFill>
                      <a:prstDash val="solid"/>
                    </a:lnT>
                    <a:lnB w="9525">
                      <a:solidFill>
                        <a:srgbClr val="C0C0C0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9525">
                      <a:solidFill>
                        <a:srgbClr val="C0C0C0"/>
                      </a:solidFill>
                      <a:prstDash val="solid"/>
                    </a:lnT>
                    <a:lnB w="9525">
                      <a:solidFill>
                        <a:srgbClr val="C0C0C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T w="6350">
                      <a:solidFill>
                        <a:srgbClr val="C0C0C0"/>
                      </a:solidFill>
                      <a:prstDash val="solid"/>
                    </a:lnT>
                    <a:lnB w="9525">
                      <a:solidFill>
                        <a:srgbClr val="C0C0C0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9525">
                      <a:solidFill>
                        <a:srgbClr val="C0C0C0"/>
                      </a:solidFill>
                      <a:prstDash val="solid"/>
                    </a:lnT>
                    <a:lnB w="9525">
                      <a:solidFill>
                        <a:srgbClr val="C0C0C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T w="3175">
                      <a:solidFill>
                        <a:srgbClr val="C0C0C0"/>
                      </a:solidFill>
                      <a:prstDash val="solid"/>
                    </a:lnT>
                    <a:lnB w="9525">
                      <a:solidFill>
                        <a:srgbClr val="C0C0C0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9525">
                      <a:solidFill>
                        <a:srgbClr val="C0C0C0"/>
                      </a:solidFill>
                      <a:prstDash val="solid"/>
                    </a:lnT>
                    <a:lnB w="9525">
                      <a:solidFill>
                        <a:srgbClr val="C0C0C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B w="9525">
                      <a:solidFill>
                        <a:srgbClr val="C0C0C0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9525">
                      <a:solidFill>
                        <a:srgbClr val="C0C0C0"/>
                      </a:solidFill>
                      <a:prstDash val="solid"/>
                    </a:lnT>
                    <a:lnB w="9525">
                      <a:solidFill>
                        <a:srgbClr val="C0C0C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T w="3175">
                      <a:solidFill>
                        <a:srgbClr val="C0C0C0"/>
                      </a:solidFill>
                      <a:prstDash val="solid"/>
                    </a:lnT>
                    <a:lnB w="9525">
                      <a:solidFill>
                        <a:srgbClr val="C0C0C0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T w="9525">
                      <a:solidFill>
                        <a:srgbClr val="C0C0C0"/>
                      </a:solidFill>
                      <a:prstDash val="solid"/>
                    </a:lnT>
                    <a:lnB w="9525">
                      <a:solidFill>
                        <a:srgbClr val="C0C0C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13" name="object 13"/>
          <p:cNvSpPr txBox="1"/>
          <p:nvPr/>
        </p:nvSpPr>
        <p:spPr>
          <a:xfrm>
            <a:off x="8497064" y="1967573"/>
            <a:ext cx="73660" cy="1257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650" spc="45">
                <a:solidFill>
                  <a:srgbClr val="333333"/>
                </a:solidFill>
                <a:latin typeface="Carlito"/>
                <a:cs typeface="Carlito"/>
              </a:rPr>
              <a:t>2</a:t>
            </a:r>
            <a:endParaRPr sz="650">
              <a:latin typeface="Carlito"/>
              <a:cs typeface="Carlito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464782" y="3147108"/>
            <a:ext cx="73660" cy="1257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650" spc="45">
                <a:solidFill>
                  <a:srgbClr val="333333"/>
                </a:solidFill>
                <a:latin typeface="Carlito"/>
                <a:cs typeface="Carlito"/>
              </a:rPr>
              <a:t>0</a:t>
            </a:r>
            <a:endParaRPr sz="650">
              <a:latin typeface="Carlito"/>
              <a:cs typeface="Carlito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464782" y="2599082"/>
            <a:ext cx="73660" cy="1257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650" spc="45">
                <a:solidFill>
                  <a:srgbClr val="333333"/>
                </a:solidFill>
                <a:latin typeface="Carlito"/>
                <a:cs typeface="Carlito"/>
              </a:rPr>
              <a:t>1</a:t>
            </a:r>
            <a:endParaRPr sz="650">
              <a:latin typeface="Carlito"/>
              <a:cs typeface="Carlito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464782" y="2057801"/>
            <a:ext cx="73660" cy="1257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650" spc="45">
                <a:solidFill>
                  <a:srgbClr val="333333"/>
                </a:solidFill>
                <a:latin typeface="Carlito"/>
                <a:cs typeface="Carlito"/>
              </a:rPr>
              <a:t>2</a:t>
            </a:r>
            <a:endParaRPr sz="650">
              <a:latin typeface="Carlito"/>
              <a:cs typeface="Carlito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464782" y="1509785"/>
            <a:ext cx="73660" cy="1257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650" spc="45">
                <a:solidFill>
                  <a:srgbClr val="333333"/>
                </a:solidFill>
                <a:latin typeface="Carlito"/>
                <a:cs typeface="Carlito"/>
              </a:rPr>
              <a:t>3</a:t>
            </a:r>
            <a:endParaRPr sz="650">
              <a:latin typeface="Carlito"/>
              <a:cs typeface="Carlito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824886" y="3279037"/>
            <a:ext cx="433070" cy="1257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650" spc="35">
                <a:solidFill>
                  <a:srgbClr val="333333"/>
                </a:solidFill>
                <a:latin typeface="Carlito"/>
                <a:cs typeface="Carlito"/>
              </a:rPr>
              <a:t>2016-2017</a:t>
            </a:r>
            <a:endParaRPr sz="650">
              <a:latin typeface="Carlito"/>
              <a:cs typeface="Carlito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702009" y="3279037"/>
            <a:ext cx="433070" cy="1257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650" spc="35">
                <a:solidFill>
                  <a:srgbClr val="333333"/>
                </a:solidFill>
                <a:latin typeface="Carlito"/>
                <a:cs typeface="Carlito"/>
              </a:rPr>
              <a:t>2017-2018</a:t>
            </a:r>
            <a:endParaRPr sz="650">
              <a:latin typeface="Carlito"/>
              <a:cs typeface="Carlito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448019" y="3279037"/>
            <a:ext cx="433070" cy="1257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650" spc="35">
                <a:solidFill>
                  <a:srgbClr val="333333"/>
                </a:solidFill>
                <a:latin typeface="Carlito"/>
                <a:cs typeface="Carlito"/>
              </a:rPr>
              <a:t>2019-2020</a:t>
            </a:r>
            <a:endParaRPr sz="650">
              <a:latin typeface="Carlito"/>
              <a:cs typeface="Carlito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8324881" y="3279037"/>
            <a:ext cx="433070" cy="1257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650" spc="35">
                <a:solidFill>
                  <a:srgbClr val="333333"/>
                </a:solidFill>
                <a:latin typeface="Carlito"/>
                <a:cs typeface="Carlito"/>
              </a:rPr>
              <a:t>2020-2021</a:t>
            </a:r>
            <a:endParaRPr sz="650">
              <a:latin typeface="Carlito"/>
              <a:cs typeface="Carlito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6154025" y="3476254"/>
            <a:ext cx="55244" cy="48895"/>
          </a:xfrm>
          <a:custGeom>
            <a:avLst/>
            <a:gdLst/>
            <a:ahLst/>
            <a:cxnLst/>
            <a:rect l="l" t="t" r="r" b="b"/>
            <a:pathLst>
              <a:path w="55245" h="48895">
                <a:moveTo>
                  <a:pt x="54719" y="0"/>
                </a:moveTo>
                <a:lnTo>
                  <a:pt x="0" y="0"/>
                </a:lnTo>
                <a:lnTo>
                  <a:pt x="0" y="48435"/>
                </a:lnTo>
                <a:lnTo>
                  <a:pt x="54719" y="48435"/>
                </a:lnTo>
                <a:lnTo>
                  <a:pt x="54719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 txBox="1"/>
          <p:nvPr/>
        </p:nvSpPr>
        <p:spPr>
          <a:xfrm>
            <a:off x="6226479" y="3279037"/>
            <a:ext cx="1170305" cy="28511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ctr" marR="24765">
              <a:lnSpc>
                <a:spcPct val="100000"/>
              </a:lnSpc>
              <a:spcBef>
                <a:spcPts val="105"/>
              </a:spcBef>
            </a:pPr>
            <a:r>
              <a:rPr dirty="0" sz="650" spc="35">
                <a:solidFill>
                  <a:srgbClr val="333333"/>
                </a:solidFill>
                <a:latin typeface="Carlito"/>
                <a:cs typeface="Carlito"/>
              </a:rPr>
              <a:t>2018-2019</a:t>
            </a:r>
            <a:endParaRPr sz="650">
              <a:latin typeface="Carlito"/>
              <a:cs typeface="Carlito"/>
            </a:endParaRPr>
          </a:p>
          <a:p>
            <a:pPr algn="ctr">
              <a:lnSpc>
                <a:spcPct val="100000"/>
              </a:lnSpc>
              <a:spcBef>
                <a:spcPts val="475"/>
              </a:spcBef>
            </a:pPr>
            <a:r>
              <a:rPr dirty="0" sz="650" spc="50">
                <a:solidFill>
                  <a:srgbClr val="333333"/>
                </a:solidFill>
                <a:latin typeface="Arial"/>
                <a:cs typeface="Arial"/>
              </a:rPr>
              <a:t>Матеріали</a:t>
            </a:r>
            <a:r>
              <a:rPr dirty="0" sz="650" spc="-35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650" spc="40">
                <a:solidFill>
                  <a:srgbClr val="333333"/>
                </a:solidFill>
                <a:latin typeface="Arial"/>
                <a:cs typeface="Arial"/>
              </a:rPr>
              <a:t>конфереренцій</a:t>
            </a:r>
            <a:endParaRPr sz="650">
              <a:latin typeface="Arial"/>
              <a:cs typeface="Arial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4406868" y="1230860"/>
            <a:ext cx="4690745" cy="2414905"/>
          </a:xfrm>
          <a:custGeom>
            <a:avLst/>
            <a:gdLst/>
            <a:ahLst/>
            <a:cxnLst/>
            <a:rect l="l" t="t" r="r" b="b"/>
            <a:pathLst>
              <a:path w="4690745" h="2414904">
                <a:moveTo>
                  <a:pt x="0" y="2414683"/>
                </a:moveTo>
                <a:lnTo>
                  <a:pt x="4690214" y="2414684"/>
                </a:lnTo>
                <a:lnTo>
                  <a:pt x="4690214" y="0"/>
                </a:lnTo>
                <a:lnTo>
                  <a:pt x="0" y="0"/>
                </a:lnTo>
                <a:lnTo>
                  <a:pt x="0" y="2414683"/>
                </a:lnTo>
                <a:close/>
              </a:path>
            </a:pathLst>
          </a:custGeom>
          <a:ln w="7107">
            <a:solidFill>
              <a:srgbClr val="C0C0C0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25" name="object 25"/>
          <p:cNvGrpSpPr/>
          <p:nvPr/>
        </p:nvGrpSpPr>
        <p:grpSpPr>
          <a:xfrm>
            <a:off x="31992" y="2450629"/>
            <a:ext cx="4272280" cy="2279650"/>
            <a:chOff x="31992" y="2450629"/>
            <a:chExt cx="4272280" cy="2279650"/>
          </a:xfrm>
        </p:grpSpPr>
        <p:sp>
          <p:nvSpPr>
            <p:cNvPr id="26" name="object 26"/>
            <p:cNvSpPr/>
            <p:nvPr/>
          </p:nvSpPr>
          <p:spPr>
            <a:xfrm>
              <a:off x="35484" y="2454121"/>
              <a:ext cx="4265295" cy="2272665"/>
            </a:xfrm>
            <a:custGeom>
              <a:avLst/>
              <a:gdLst/>
              <a:ahLst/>
              <a:cxnLst/>
              <a:rect l="l" t="t" r="r" b="b"/>
              <a:pathLst>
                <a:path w="4265295" h="2272665">
                  <a:moveTo>
                    <a:pt x="4265068" y="0"/>
                  </a:moveTo>
                  <a:lnTo>
                    <a:pt x="0" y="0"/>
                  </a:lnTo>
                  <a:lnTo>
                    <a:pt x="0" y="2272471"/>
                  </a:lnTo>
                  <a:lnTo>
                    <a:pt x="4265068" y="2272471"/>
                  </a:lnTo>
                  <a:lnTo>
                    <a:pt x="426506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/>
            <p:cNvSpPr/>
            <p:nvPr/>
          </p:nvSpPr>
          <p:spPr>
            <a:xfrm>
              <a:off x="35484" y="2454121"/>
              <a:ext cx="4265295" cy="2272665"/>
            </a:xfrm>
            <a:custGeom>
              <a:avLst/>
              <a:gdLst/>
              <a:ahLst/>
              <a:cxnLst/>
              <a:rect l="l" t="t" r="r" b="b"/>
              <a:pathLst>
                <a:path w="4265295" h="2272665">
                  <a:moveTo>
                    <a:pt x="0" y="2272471"/>
                  </a:moveTo>
                  <a:lnTo>
                    <a:pt x="4265068" y="2272471"/>
                  </a:lnTo>
                  <a:lnTo>
                    <a:pt x="4265068" y="0"/>
                  </a:lnTo>
                  <a:lnTo>
                    <a:pt x="0" y="0"/>
                  </a:lnTo>
                  <a:lnTo>
                    <a:pt x="0" y="2272471"/>
                  </a:lnTo>
                  <a:close/>
                </a:path>
              </a:pathLst>
            </a:custGeom>
            <a:ln w="6641">
              <a:solidFill>
                <a:srgbClr val="C0C0C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/>
            <p:cNvSpPr/>
            <p:nvPr/>
          </p:nvSpPr>
          <p:spPr>
            <a:xfrm>
              <a:off x="259511" y="3704701"/>
              <a:ext cx="3924300" cy="313690"/>
            </a:xfrm>
            <a:custGeom>
              <a:avLst/>
              <a:gdLst/>
              <a:ahLst/>
              <a:cxnLst/>
              <a:rect l="l" t="t" r="r" b="b"/>
              <a:pathLst>
                <a:path w="3924300" h="313689">
                  <a:moveTo>
                    <a:pt x="0" y="313403"/>
                  </a:moveTo>
                  <a:lnTo>
                    <a:pt x="418246" y="313403"/>
                  </a:lnTo>
                </a:path>
                <a:path w="3924300" h="313689">
                  <a:moveTo>
                    <a:pt x="595669" y="313403"/>
                  </a:moveTo>
                  <a:lnTo>
                    <a:pt x="978951" y="313403"/>
                  </a:lnTo>
                </a:path>
                <a:path w="3924300" h="313689">
                  <a:moveTo>
                    <a:pt x="1156374" y="313403"/>
                  </a:moveTo>
                  <a:lnTo>
                    <a:pt x="1198956" y="313403"/>
                  </a:lnTo>
                </a:path>
                <a:path w="3924300" h="313689">
                  <a:moveTo>
                    <a:pt x="1376379" y="313403"/>
                  </a:moveTo>
                  <a:lnTo>
                    <a:pt x="1759613" y="313403"/>
                  </a:lnTo>
                </a:path>
                <a:path w="3924300" h="313689">
                  <a:moveTo>
                    <a:pt x="1937037" y="313403"/>
                  </a:moveTo>
                  <a:lnTo>
                    <a:pt x="1986715" y="313403"/>
                  </a:lnTo>
                </a:path>
                <a:path w="3924300" h="313689">
                  <a:moveTo>
                    <a:pt x="2164139" y="313403"/>
                  </a:moveTo>
                  <a:lnTo>
                    <a:pt x="2547373" y="313403"/>
                  </a:lnTo>
                </a:path>
                <a:path w="3924300" h="313689">
                  <a:moveTo>
                    <a:pt x="2724797" y="313403"/>
                  </a:moveTo>
                  <a:lnTo>
                    <a:pt x="2767378" y="313403"/>
                  </a:lnTo>
                </a:path>
                <a:path w="3924300" h="313689">
                  <a:moveTo>
                    <a:pt x="2944802" y="313403"/>
                  </a:moveTo>
                  <a:lnTo>
                    <a:pt x="3328036" y="313403"/>
                  </a:lnTo>
                </a:path>
                <a:path w="3924300" h="313689">
                  <a:moveTo>
                    <a:pt x="3505459" y="313403"/>
                  </a:moveTo>
                  <a:lnTo>
                    <a:pt x="3555138" y="313403"/>
                  </a:lnTo>
                </a:path>
                <a:path w="3924300" h="313689">
                  <a:moveTo>
                    <a:pt x="3732561" y="313403"/>
                  </a:moveTo>
                  <a:lnTo>
                    <a:pt x="3923895" y="313403"/>
                  </a:lnTo>
                </a:path>
                <a:path w="3924300" h="313689">
                  <a:moveTo>
                    <a:pt x="0" y="0"/>
                  </a:moveTo>
                  <a:lnTo>
                    <a:pt x="418246" y="0"/>
                  </a:lnTo>
                </a:path>
                <a:path w="3924300" h="313689">
                  <a:moveTo>
                    <a:pt x="595669" y="0"/>
                  </a:moveTo>
                  <a:lnTo>
                    <a:pt x="1198956" y="0"/>
                  </a:lnTo>
                </a:path>
                <a:path w="3924300" h="313689">
                  <a:moveTo>
                    <a:pt x="1376379" y="0"/>
                  </a:moveTo>
                  <a:lnTo>
                    <a:pt x="1986715" y="0"/>
                  </a:lnTo>
                </a:path>
                <a:path w="3924300" h="313689">
                  <a:moveTo>
                    <a:pt x="2164139" y="0"/>
                  </a:moveTo>
                  <a:lnTo>
                    <a:pt x="2547373" y="0"/>
                  </a:lnTo>
                </a:path>
                <a:path w="3924300" h="313689">
                  <a:moveTo>
                    <a:pt x="2724797" y="0"/>
                  </a:moveTo>
                  <a:lnTo>
                    <a:pt x="2767378" y="0"/>
                  </a:lnTo>
                </a:path>
                <a:path w="3924300" h="313689">
                  <a:moveTo>
                    <a:pt x="2944802" y="0"/>
                  </a:moveTo>
                  <a:lnTo>
                    <a:pt x="3328036" y="0"/>
                  </a:lnTo>
                </a:path>
                <a:path w="3924300" h="313689">
                  <a:moveTo>
                    <a:pt x="3505459" y="0"/>
                  </a:moveTo>
                  <a:lnTo>
                    <a:pt x="3555138" y="0"/>
                  </a:lnTo>
                </a:path>
                <a:path w="3924300" h="313689">
                  <a:moveTo>
                    <a:pt x="3732561" y="0"/>
                  </a:moveTo>
                  <a:lnTo>
                    <a:pt x="3923895" y="0"/>
                  </a:lnTo>
                </a:path>
              </a:pathLst>
            </a:custGeom>
            <a:ln w="6512">
              <a:solidFill>
                <a:srgbClr val="C0C0C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/>
            <p:cNvSpPr/>
            <p:nvPr/>
          </p:nvSpPr>
          <p:spPr>
            <a:xfrm>
              <a:off x="259511" y="3394827"/>
              <a:ext cx="3924300" cy="3810"/>
            </a:xfrm>
            <a:custGeom>
              <a:avLst/>
              <a:gdLst/>
              <a:ahLst/>
              <a:cxnLst/>
              <a:rect l="l" t="t" r="r" b="b"/>
              <a:pathLst>
                <a:path w="3924300" h="3810">
                  <a:moveTo>
                    <a:pt x="0" y="3256"/>
                  </a:moveTo>
                  <a:lnTo>
                    <a:pt x="1986715" y="3256"/>
                  </a:lnTo>
                </a:path>
                <a:path w="3924300" h="3810">
                  <a:moveTo>
                    <a:pt x="2164139" y="3256"/>
                  </a:moveTo>
                  <a:lnTo>
                    <a:pt x="2767378" y="3256"/>
                  </a:lnTo>
                </a:path>
                <a:path w="3924300" h="3810">
                  <a:moveTo>
                    <a:pt x="2944802" y="3256"/>
                  </a:moveTo>
                  <a:lnTo>
                    <a:pt x="3555138" y="3256"/>
                  </a:lnTo>
                </a:path>
                <a:path w="3924300" h="3810">
                  <a:moveTo>
                    <a:pt x="3732561" y="3256"/>
                  </a:moveTo>
                  <a:lnTo>
                    <a:pt x="3923895" y="3256"/>
                  </a:lnTo>
                </a:path>
                <a:path w="3924300" h="3810">
                  <a:moveTo>
                    <a:pt x="0" y="0"/>
                  </a:moveTo>
                  <a:lnTo>
                    <a:pt x="1986715" y="0"/>
                  </a:lnTo>
                </a:path>
                <a:path w="3924300" h="3810">
                  <a:moveTo>
                    <a:pt x="2164139" y="0"/>
                  </a:moveTo>
                  <a:lnTo>
                    <a:pt x="2767378" y="0"/>
                  </a:lnTo>
                </a:path>
                <a:path w="3924300" h="3810">
                  <a:moveTo>
                    <a:pt x="2944802" y="0"/>
                  </a:moveTo>
                  <a:lnTo>
                    <a:pt x="3555138" y="0"/>
                  </a:lnTo>
                </a:path>
                <a:path w="3924300" h="3810">
                  <a:moveTo>
                    <a:pt x="3732561" y="0"/>
                  </a:moveTo>
                  <a:lnTo>
                    <a:pt x="3923895" y="0"/>
                  </a:lnTo>
                </a:path>
              </a:pathLst>
            </a:custGeom>
            <a:ln w="5895">
              <a:solidFill>
                <a:srgbClr val="C0C0C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/>
            <p:cNvSpPr/>
            <p:nvPr/>
          </p:nvSpPr>
          <p:spPr>
            <a:xfrm>
              <a:off x="259511" y="3081823"/>
              <a:ext cx="3924300" cy="3810"/>
            </a:xfrm>
            <a:custGeom>
              <a:avLst/>
              <a:gdLst/>
              <a:ahLst/>
              <a:cxnLst/>
              <a:rect l="l" t="t" r="r" b="b"/>
              <a:pathLst>
                <a:path w="3924300" h="3810">
                  <a:moveTo>
                    <a:pt x="0" y="3256"/>
                  </a:moveTo>
                  <a:lnTo>
                    <a:pt x="2767378" y="3256"/>
                  </a:lnTo>
                </a:path>
                <a:path w="3924300" h="3810">
                  <a:moveTo>
                    <a:pt x="2944802" y="3256"/>
                  </a:moveTo>
                  <a:lnTo>
                    <a:pt x="3555138" y="3256"/>
                  </a:lnTo>
                </a:path>
                <a:path w="3924300" h="3810">
                  <a:moveTo>
                    <a:pt x="3732561" y="3256"/>
                  </a:moveTo>
                  <a:lnTo>
                    <a:pt x="3923895" y="3256"/>
                  </a:lnTo>
                </a:path>
                <a:path w="3924300" h="3810">
                  <a:moveTo>
                    <a:pt x="0" y="0"/>
                  </a:moveTo>
                  <a:lnTo>
                    <a:pt x="2767378" y="0"/>
                  </a:lnTo>
                </a:path>
                <a:path w="3924300" h="3810">
                  <a:moveTo>
                    <a:pt x="2944802" y="0"/>
                  </a:moveTo>
                  <a:lnTo>
                    <a:pt x="3555138" y="0"/>
                  </a:lnTo>
                </a:path>
                <a:path w="3924300" h="3810">
                  <a:moveTo>
                    <a:pt x="3732561" y="0"/>
                  </a:moveTo>
                  <a:lnTo>
                    <a:pt x="3923895" y="0"/>
                  </a:lnTo>
                </a:path>
              </a:pathLst>
            </a:custGeom>
            <a:ln w="5027">
              <a:solidFill>
                <a:srgbClr val="C0C0C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/>
            <p:cNvSpPr/>
            <p:nvPr/>
          </p:nvSpPr>
          <p:spPr>
            <a:xfrm>
              <a:off x="259511" y="2777410"/>
              <a:ext cx="3924300" cy="0"/>
            </a:xfrm>
            <a:custGeom>
              <a:avLst/>
              <a:gdLst/>
              <a:ahLst/>
              <a:cxnLst/>
              <a:rect l="l" t="t" r="r" b="b"/>
              <a:pathLst>
                <a:path w="3924300" h="0">
                  <a:moveTo>
                    <a:pt x="0" y="0"/>
                  </a:moveTo>
                  <a:lnTo>
                    <a:pt x="3923895" y="0"/>
                  </a:lnTo>
                </a:path>
              </a:pathLst>
            </a:custGeom>
            <a:ln w="6511">
              <a:solidFill>
                <a:srgbClr val="C0C0C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/>
            <p:cNvSpPr/>
            <p:nvPr/>
          </p:nvSpPr>
          <p:spPr>
            <a:xfrm>
              <a:off x="450646" y="3577475"/>
              <a:ext cx="3314700" cy="742950"/>
            </a:xfrm>
            <a:custGeom>
              <a:avLst/>
              <a:gdLst/>
              <a:ahLst/>
              <a:cxnLst/>
              <a:rect l="l" t="t" r="r" b="b"/>
              <a:pathLst>
                <a:path w="3314700" h="742950">
                  <a:moveTo>
                    <a:pt x="177431" y="618629"/>
                  </a:moveTo>
                  <a:lnTo>
                    <a:pt x="0" y="618629"/>
                  </a:lnTo>
                  <a:lnTo>
                    <a:pt x="0" y="742353"/>
                  </a:lnTo>
                  <a:lnTo>
                    <a:pt x="177431" y="742353"/>
                  </a:lnTo>
                  <a:lnTo>
                    <a:pt x="177431" y="618629"/>
                  </a:lnTo>
                  <a:close/>
                </a:path>
                <a:path w="3314700" h="742950">
                  <a:moveTo>
                    <a:pt x="965238" y="371170"/>
                  </a:moveTo>
                  <a:lnTo>
                    <a:pt x="787806" y="371170"/>
                  </a:lnTo>
                  <a:lnTo>
                    <a:pt x="787806" y="742353"/>
                  </a:lnTo>
                  <a:lnTo>
                    <a:pt x="965238" y="742353"/>
                  </a:lnTo>
                  <a:lnTo>
                    <a:pt x="965238" y="371170"/>
                  </a:lnTo>
                  <a:close/>
                </a:path>
                <a:path w="3314700" h="742950">
                  <a:moveTo>
                    <a:pt x="1745894" y="312572"/>
                  </a:moveTo>
                  <a:lnTo>
                    <a:pt x="1568475" y="312572"/>
                  </a:lnTo>
                  <a:lnTo>
                    <a:pt x="1568475" y="742353"/>
                  </a:lnTo>
                  <a:lnTo>
                    <a:pt x="1745894" y="742353"/>
                  </a:lnTo>
                  <a:lnTo>
                    <a:pt x="1745894" y="312572"/>
                  </a:lnTo>
                  <a:close/>
                </a:path>
                <a:path w="3314700" h="742950">
                  <a:moveTo>
                    <a:pt x="2533650" y="123723"/>
                  </a:moveTo>
                  <a:lnTo>
                    <a:pt x="2356231" y="123723"/>
                  </a:lnTo>
                  <a:lnTo>
                    <a:pt x="2356231" y="742353"/>
                  </a:lnTo>
                  <a:lnTo>
                    <a:pt x="2533650" y="742353"/>
                  </a:lnTo>
                  <a:lnTo>
                    <a:pt x="2533650" y="123723"/>
                  </a:lnTo>
                  <a:close/>
                </a:path>
                <a:path w="3314700" h="742950">
                  <a:moveTo>
                    <a:pt x="3314319" y="0"/>
                  </a:moveTo>
                  <a:lnTo>
                    <a:pt x="3136900" y="0"/>
                  </a:lnTo>
                  <a:lnTo>
                    <a:pt x="3136900" y="742353"/>
                  </a:lnTo>
                  <a:lnTo>
                    <a:pt x="3314319" y="742353"/>
                  </a:lnTo>
                  <a:lnTo>
                    <a:pt x="3314319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/>
            <p:cNvSpPr/>
            <p:nvPr/>
          </p:nvSpPr>
          <p:spPr>
            <a:xfrm>
              <a:off x="677748" y="2958845"/>
              <a:ext cx="3314700" cy="1361440"/>
            </a:xfrm>
            <a:custGeom>
              <a:avLst/>
              <a:gdLst/>
              <a:ahLst/>
              <a:cxnLst/>
              <a:rect l="l" t="t" r="r" b="b"/>
              <a:pathLst>
                <a:path w="3314700" h="1361439">
                  <a:moveTo>
                    <a:pt x="177431" y="560019"/>
                  </a:moveTo>
                  <a:lnTo>
                    <a:pt x="0" y="560019"/>
                  </a:lnTo>
                  <a:lnTo>
                    <a:pt x="0" y="1360982"/>
                  </a:lnTo>
                  <a:lnTo>
                    <a:pt x="177431" y="1360982"/>
                  </a:lnTo>
                  <a:lnTo>
                    <a:pt x="177431" y="560019"/>
                  </a:lnTo>
                  <a:close/>
                </a:path>
                <a:path w="3314700" h="1361439">
                  <a:moveTo>
                    <a:pt x="958138" y="436295"/>
                  </a:moveTo>
                  <a:lnTo>
                    <a:pt x="780707" y="436295"/>
                  </a:lnTo>
                  <a:lnTo>
                    <a:pt x="780707" y="1360982"/>
                  </a:lnTo>
                  <a:lnTo>
                    <a:pt x="958138" y="1360982"/>
                  </a:lnTo>
                  <a:lnTo>
                    <a:pt x="958138" y="436295"/>
                  </a:lnTo>
                  <a:close/>
                </a:path>
                <a:path w="3314700" h="1361439">
                  <a:moveTo>
                    <a:pt x="1745894" y="123723"/>
                  </a:moveTo>
                  <a:lnTo>
                    <a:pt x="1568475" y="123723"/>
                  </a:lnTo>
                  <a:lnTo>
                    <a:pt x="1568475" y="1360982"/>
                  </a:lnTo>
                  <a:lnTo>
                    <a:pt x="1745894" y="1360982"/>
                  </a:lnTo>
                  <a:lnTo>
                    <a:pt x="1745894" y="123723"/>
                  </a:lnTo>
                  <a:close/>
                </a:path>
                <a:path w="3314700" h="1361439">
                  <a:moveTo>
                    <a:pt x="2526563" y="0"/>
                  </a:moveTo>
                  <a:lnTo>
                    <a:pt x="2349131" y="0"/>
                  </a:lnTo>
                  <a:lnTo>
                    <a:pt x="2349131" y="1360982"/>
                  </a:lnTo>
                  <a:lnTo>
                    <a:pt x="2526563" y="1360982"/>
                  </a:lnTo>
                  <a:lnTo>
                    <a:pt x="2526563" y="0"/>
                  </a:lnTo>
                  <a:close/>
                </a:path>
                <a:path w="3314700" h="1361439">
                  <a:moveTo>
                    <a:pt x="3314319" y="65125"/>
                  </a:moveTo>
                  <a:lnTo>
                    <a:pt x="3136900" y="65125"/>
                  </a:lnTo>
                  <a:lnTo>
                    <a:pt x="3136900" y="1360982"/>
                  </a:lnTo>
                  <a:lnTo>
                    <a:pt x="3314319" y="1360982"/>
                  </a:lnTo>
                  <a:lnTo>
                    <a:pt x="3314319" y="65125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/>
            <p:cNvSpPr/>
            <p:nvPr/>
          </p:nvSpPr>
          <p:spPr>
            <a:xfrm>
              <a:off x="259511" y="4325031"/>
              <a:ext cx="3924300" cy="0"/>
            </a:xfrm>
            <a:custGeom>
              <a:avLst/>
              <a:gdLst/>
              <a:ahLst/>
              <a:cxnLst/>
              <a:rect l="l" t="t" r="r" b="b"/>
              <a:pathLst>
                <a:path w="3924300" h="0">
                  <a:moveTo>
                    <a:pt x="0" y="0"/>
                  </a:moveTo>
                  <a:lnTo>
                    <a:pt x="3923895" y="0"/>
                  </a:lnTo>
                </a:path>
              </a:pathLst>
            </a:custGeom>
            <a:ln w="6511">
              <a:solidFill>
                <a:srgbClr val="C0C0C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5" name="object 35"/>
          <p:cNvSpPr txBox="1"/>
          <p:nvPr/>
        </p:nvSpPr>
        <p:spPr>
          <a:xfrm>
            <a:off x="654100" y="2493816"/>
            <a:ext cx="2985135" cy="23749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35"/>
              </a:spcBef>
            </a:pPr>
            <a:r>
              <a:rPr dirty="0" sz="1350" spc="120" b="1" i="1">
                <a:solidFill>
                  <a:srgbClr val="333333"/>
                </a:solidFill>
                <a:latin typeface="Times New Roman"/>
                <a:cs typeface="Times New Roman"/>
              </a:rPr>
              <a:t>Публікація </a:t>
            </a:r>
            <a:r>
              <a:rPr dirty="0" sz="1350" spc="-65" b="1" i="1">
                <a:solidFill>
                  <a:srgbClr val="333333"/>
                </a:solidFill>
                <a:latin typeface="Times New Roman"/>
                <a:cs typeface="Times New Roman"/>
              </a:rPr>
              <a:t>статей </a:t>
            </a:r>
            <a:r>
              <a:rPr dirty="0" sz="1350" spc="155" b="1" i="1">
                <a:solidFill>
                  <a:srgbClr val="333333"/>
                </a:solidFill>
                <a:latin typeface="Times New Roman"/>
                <a:cs typeface="Times New Roman"/>
              </a:rPr>
              <a:t>у</a:t>
            </a:r>
            <a:r>
              <a:rPr dirty="0" sz="1350" spc="-180" b="1" i="1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dirty="0" sz="1350" spc="120" b="1" i="1">
                <a:solidFill>
                  <a:srgbClr val="333333"/>
                </a:solidFill>
                <a:latin typeface="Times New Roman"/>
                <a:cs typeface="Times New Roman"/>
              </a:rPr>
              <a:t>індексованих</a:t>
            </a:r>
            <a:endParaRPr sz="1350">
              <a:latin typeface="Times New Roman"/>
              <a:cs typeface="Times New Roman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1300820" y="3799881"/>
            <a:ext cx="56515" cy="120014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14"/>
              </a:spcBef>
            </a:pPr>
            <a:r>
              <a:rPr dirty="0" sz="600" spc="35">
                <a:solidFill>
                  <a:srgbClr val="333333"/>
                </a:solidFill>
                <a:latin typeface="Carlito"/>
                <a:cs typeface="Carlito"/>
              </a:rPr>
              <a:t>6</a:t>
            </a:r>
            <a:endParaRPr sz="600">
              <a:latin typeface="Carlito"/>
              <a:cs typeface="Carlito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2082713" y="3741014"/>
            <a:ext cx="56515" cy="120014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14"/>
              </a:spcBef>
            </a:pPr>
            <a:r>
              <a:rPr dirty="0" sz="600" spc="35">
                <a:solidFill>
                  <a:srgbClr val="333333"/>
                </a:solidFill>
                <a:latin typeface="Carlito"/>
                <a:cs typeface="Carlito"/>
              </a:rPr>
              <a:t>7</a:t>
            </a:r>
            <a:endParaRPr sz="600">
              <a:latin typeface="Carlito"/>
              <a:cs typeface="Carlito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2850601" y="3551735"/>
            <a:ext cx="98425" cy="120014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14"/>
              </a:spcBef>
            </a:pPr>
            <a:r>
              <a:rPr dirty="0" sz="600" spc="25">
                <a:solidFill>
                  <a:srgbClr val="333333"/>
                </a:solidFill>
                <a:latin typeface="Carlito"/>
                <a:cs typeface="Carlito"/>
              </a:rPr>
              <a:t>10</a:t>
            </a:r>
            <a:endParaRPr sz="600">
              <a:latin typeface="Carlito"/>
              <a:cs typeface="Carlito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3632494" y="3427576"/>
            <a:ext cx="98425" cy="120014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14"/>
              </a:spcBef>
            </a:pPr>
            <a:r>
              <a:rPr dirty="0" sz="600" spc="25">
                <a:solidFill>
                  <a:srgbClr val="333333"/>
                </a:solidFill>
                <a:latin typeface="Carlito"/>
                <a:cs typeface="Carlito"/>
              </a:rPr>
              <a:t>12</a:t>
            </a:r>
            <a:endParaRPr sz="600">
              <a:latin typeface="Carlito"/>
              <a:cs typeface="Carlito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717973" y="3368795"/>
            <a:ext cx="98425" cy="120014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14"/>
              </a:spcBef>
            </a:pPr>
            <a:r>
              <a:rPr dirty="0" sz="600" spc="25">
                <a:solidFill>
                  <a:srgbClr val="333333"/>
                </a:solidFill>
                <a:latin typeface="Carlito"/>
                <a:cs typeface="Carlito"/>
              </a:rPr>
              <a:t>13</a:t>
            </a:r>
            <a:endParaRPr sz="600">
              <a:latin typeface="Carlito"/>
              <a:cs typeface="Carlito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1499818" y="3244809"/>
            <a:ext cx="98425" cy="120014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14"/>
              </a:spcBef>
            </a:pPr>
            <a:r>
              <a:rPr dirty="0" sz="600" spc="25">
                <a:solidFill>
                  <a:srgbClr val="333333"/>
                </a:solidFill>
                <a:latin typeface="Carlito"/>
                <a:cs typeface="Carlito"/>
              </a:rPr>
              <a:t>15</a:t>
            </a:r>
            <a:endParaRPr sz="600">
              <a:latin typeface="Carlito"/>
              <a:cs typeface="Carlito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1720296" y="2715828"/>
            <a:ext cx="861060" cy="33528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35"/>
              </a:spcBef>
            </a:pPr>
            <a:r>
              <a:rPr dirty="0" sz="1350" spc="229" b="1" i="1">
                <a:solidFill>
                  <a:srgbClr val="333333"/>
                </a:solidFill>
                <a:latin typeface="Times New Roman"/>
                <a:cs typeface="Times New Roman"/>
              </a:rPr>
              <a:t>в</a:t>
            </a:r>
            <a:r>
              <a:rPr dirty="0" sz="1350" spc="140" b="1" i="1">
                <a:solidFill>
                  <a:srgbClr val="333333"/>
                </a:solidFill>
                <a:latin typeface="Times New Roman"/>
                <a:cs typeface="Times New Roman"/>
              </a:rPr>
              <a:t>и</a:t>
            </a:r>
            <a:r>
              <a:rPr dirty="0" sz="1350" spc="110" b="1" i="1">
                <a:solidFill>
                  <a:srgbClr val="333333"/>
                </a:solidFill>
                <a:latin typeface="Times New Roman"/>
                <a:cs typeface="Times New Roman"/>
              </a:rPr>
              <a:t>д</a:t>
            </a:r>
            <a:r>
              <a:rPr dirty="0" sz="1350" spc="105" b="1" i="1">
                <a:solidFill>
                  <a:srgbClr val="333333"/>
                </a:solidFill>
                <a:latin typeface="Times New Roman"/>
                <a:cs typeface="Times New Roman"/>
              </a:rPr>
              <a:t>а</a:t>
            </a:r>
            <a:r>
              <a:rPr dirty="0" sz="1350" spc="140" b="1" i="1">
                <a:solidFill>
                  <a:srgbClr val="333333"/>
                </a:solidFill>
                <a:latin typeface="Times New Roman"/>
                <a:cs typeface="Times New Roman"/>
              </a:rPr>
              <a:t>нн</a:t>
            </a:r>
            <a:r>
              <a:rPr dirty="0" sz="1350" spc="135" b="1" i="1">
                <a:solidFill>
                  <a:srgbClr val="333333"/>
                </a:solidFill>
                <a:latin typeface="Times New Roman"/>
                <a:cs typeface="Times New Roman"/>
              </a:rPr>
              <a:t>я</a:t>
            </a:r>
            <a:r>
              <a:rPr dirty="0" sz="1350" spc="80" b="1" i="1">
                <a:solidFill>
                  <a:srgbClr val="333333"/>
                </a:solidFill>
                <a:latin typeface="Times New Roman"/>
                <a:cs typeface="Times New Roman"/>
              </a:rPr>
              <a:t>х</a:t>
            </a:r>
            <a:endParaRPr sz="1350">
              <a:latin typeface="Times New Roman"/>
              <a:cs typeface="Times New Roman"/>
            </a:endParaRPr>
          </a:p>
          <a:p>
            <a:pPr marL="568325">
              <a:lnSpc>
                <a:spcPct val="100000"/>
              </a:lnSpc>
              <a:spcBef>
                <a:spcPts val="60"/>
              </a:spcBef>
            </a:pPr>
            <a:r>
              <a:rPr dirty="0" sz="600" spc="25">
                <a:solidFill>
                  <a:srgbClr val="333333"/>
                </a:solidFill>
                <a:latin typeface="Carlito"/>
                <a:cs typeface="Carlito"/>
              </a:rPr>
              <a:t>20</a:t>
            </a:r>
            <a:endParaRPr sz="600">
              <a:latin typeface="Carlito"/>
              <a:cs typeface="Carlito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3070890" y="2807211"/>
            <a:ext cx="98425" cy="120014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14"/>
              </a:spcBef>
            </a:pPr>
            <a:r>
              <a:rPr dirty="0" sz="600" spc="25">
                <a:solidFill>
                  <a:srgbClr val="333333"/>
                </a:solidFill>
                <a:latin typeface="Carlito"/>
                <a:cs typeface="Carlito"/>
              </a:rPr>
              <a:t>22</a:t>
            </a:r>
            <a:endParaRPr sz="600">
              <a:latin typeface="Carlito"/>
              <a:cs typeface="Carlito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3859786" y="2872590"/>
            <a:ext cx="98425" cy="120014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14"/>
              </a:spcBef>
            </a:pPr>
            <a:r>
              <a:rPr dirty="0" sz="600" spc="25">
                <a:solidFill>
                  <a:srgbClr val="333333"/>
                </a:solidFill>
                <a:latin typeface="Carlito"/>
                <a:cs typeface="Carlito"/>
              </a:rPr>
              <a:t>21</a:t>
            </a:r>
            <a:endParaRPr sz="600">
              <a:latin typeface="Carlito"/>
              <a:cs typeface="Carlito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142175" y="4256763"/>
            <a:ext cx="56515" cy="120014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14"/>
              </a:spcBef>
            </a:pPr>
            <a:r>
              <a:rPr dirty="0" sz="600" spc="35">
                <a:solidFill>
                  <a:srgbClr val="333333"/>
                </a:solidFill>
                <a:latin typeface="Carlito"/>
                <a:cs typeface="Carlito"/>
              </a:rPr>
              <a:t>0</a:t>
            </a:r>
            <a:endParaRPr sz="600">
              <a:latin typeface="Carlito"/>
              <a:cs typeface="Carlito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142175" y="3950054"/>
            <a:ext cx="426084" cy="217804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14"/>
              </a:spcBef>
            </a:pPr>
            <a:r>
              <a:rPr dirty="0" sz="600" spc="35">
                <a:solidFill>
                  <a:srgbClr val="333333"/>
                </a:solidFill>
                <a:latin typeface="Carlito"/>
                <a:cs typeface="Carlito"/>
              </a:rPr>
              <a:t>5</a:t>
            </a:r>
            <a:endParaRPr sz="600">
              <a:latin typeface="Carlito"/>
              <a:cs typeface="Carlito"/>
            </a:endParaRPr>
          </a:p>
          <a:p>
            <a:pPr marL="369570">
              <a:lnSpc>
                <a:spcPct val="100000"/>
              </a:lnSpc>
              <a:spcBef>
                <a:spcPts val="50"/>
              </a:spcBef>
            </a:pPr>
            <a:r>
              <a:rPr dirty="0" sz="600" spc="35">
                <a:solidFill>
                  <a:srgbClr val="333333"/>
                </a:solidFill>
                <a:latin typeface="Carlito"/>
                <a:cs typeface="Carlito"/>
              </a:rPr>
              <a:t>2</a:t>
            </a:r>
            <a:endParaRPr sz="600">
              <a:latin typeface="Carlito"/>
              <a:cs typeface="Carlito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99593" y="3636650"/>
            <a:ext cx="98425" cy="120014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14"/>
              </a:spcBef>
            </a:pPr>
            <a:r>
              <a:rPr dirty="0" sz="600" spc="25">
                <a:solidFill>
                  <a:srgbClr val="333333"/>
                </a:solidFill>
                <a:latin typeface="Carlito"/>
                <a:cs typeface="Carlito"/>
              </a:rPr>
              <a:t>10</a:t>
            </a:r>
            <a:endParaRPr sz="600">
              <a:latin typeface="Carlito"/>
              <a:cs typeface="Carlito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99593" y="3329724"/>
            <a:ext cx="98425" cy="120014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14"/>
              </a:spcBef>
            </a:pPr>
            <a:r>
              <a:rPr dirty="0" sz="600" spc="25">
                <a:solidFill>
                  <a:srgbClr val="333333"/>
                </a:solidFill>
                <a:latin typeface="Carlito"/>
                <a:cs typeface="Carlito"/>
              </a:rPr>
              <a:t>15</a:t>
            </a:r>
            <a:endParaRPr sz="600">
              <a:latin typeface="Carlito"/>
              <a:cs typeface="Carlito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99593" y="3016286"/>
            <a:ext cx="98425" cy="120014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14"/>
              </a:spcBef>
            </a:pPr>
            <a:r>
              <a:rPr dirty="0" sz="600" spc="25">
                <a:solidFill>
                  <a:srgbClr val="333333"/>
                </a:solidFill>
                <a:latin typeface="Carlito"/>
                <a:cs typeface="Carlito"/>
              </a:rPr>
              <a:t>20</a:t>
            </a:r>
            <a:endParaRPr sz="600">
              <a:latin typeface="Carlito"/>
              <a:cs typeface="Carlito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99593" y="2709359"/>
            <a:ext cx="98425" cy="120014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14"/>
              </a:spcBef>
            </a:pPr>
            <a:r>
              <a:rPr dirty="0" sz="600" spc="25">
                <a:solidFill>
                  <a:srgbClr val="333333"/>
                </a:solidFill>
                <a:latin typeface="Carlito"/>
                <a:cs typeface="Carlito"/>
              </a:rPr>
              <a:t>25</a:t>
            </a:r>
            <a:endParaRPr sz="600">
              <a:latin typeface="Carlito"/>
              <a:cs typeface="Carlito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462010" y="4380923"/>
            <a:ext cx="382905" cy="120014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14"/>
              </a:spcBef>
            </a:pPr>
            <a:r>
              <a:rPr dirty="0" sz="600" spc="25">
                <a:solidFill>
                  <a:srgbClr val="333333"/>
                </a:solidFill>
                <a:latin typeface="Carlito"/>
                <a:cs typeface="Carlito"/>
              </a:rPr>
              <a:t>2016-2017</a:t>
            </a:r>
            <a:endParaRPr sz="600">
              <a:latin typeface="Carlito"/>
              <a:cs typeface="Carlito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3611203" y="4380923"/>
            <a:ext cx="382905" cy="120014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14"/>
              </a:spcBef>
            </a:pPr>
            <a:r>
              <a:rPr dirty="0" sz="600" spc="25">
                <a:solidFill>
                  <a:srgbClr val="333333"/>
                </a:solidFill>
                <a:latin typeface="Carlito"/>
                <a:cs typeface="Carlito"/>
              </a:rPr>
              <a:t>2020-2021</a:t>
            </a:r>
            <a:endParaRPr sz="600">
              <a:latin typeface="Carlito"/>
              <a:cs typeface="Carlito"/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1117719" y="4567273"/>
            <a:ext cx="50165" cy="45720"/>
          </a:xfrm>
          <a:custGeom>
            <a:avLst/>
            <a:gdLst/>
            <a:ahLst/>
            <a:cxnLst/>
            <a:rect l="l" t="t" r="r" b="b"/>
            <a:pathLst>
              <a:path w="50165" h="45720">
                <a:moveTo>
                  <a:pt x="49678" y="0"/>
                </a:moveTo>
                <a:lnTo>
                  <a:pt x="0" y="0"/>
                </a:lnTo>
                <a:lnTo>
                  <a:pt x="0" y="45583"/>
                </a:lnTo>
                <a:lnTo>
                  <a:pt x="49678" y="45583"/>
                </a:lnTo>
                <a:lnTo>
                  <a:pt x="49678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4" name="object 54"/>
          <p:cNvSpPr txBox="1"/>
          <p:nvPr/>
        </p:nvSpPr>
        <p:spPr>
          <a:xfrm>
            <a:off x="1194177" y="4380923"/>
            <a:ext cx="633730" cy="26987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56515">
              <a:lnSpc>
                <a:spcPct val="100000"/>
              </a:lnSpc>
              <a:spcBef>
                <a:spcPts val="114"/>
              </a:spcBef>
            </a:pPr>
            <a:r>
              <a:rPr dirty="0" sz="600" spc="25">
                <a:solidFill>
                  <a:srgbClr val="333333"/>
                </a:solidFill>
                <a:latin typeface="Carlito"/>
                <a:cs typeface="Carlito"/>
              </a:rPr>
              <a:t>2017-2018</a:t>
            </a:r>
            <a:endParaRPr sz="6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464"/>
              </a:spcBef>
            </a:pPr>
            <a:r>
              <a:rPr dirty="0" sz="600" spc="50">
                <a:solidFill>
                  <a:srgbClr val="333333"/>
                </a:solidFill>
                <a:latin typeface="Carlito"/>
                <a:cs typeface="Carlito"/>
              </a:rPr>
              <a:t>ISI, </a:t>
            </a:r>
            <a:r>
              <a:rPr dirty="0" sz="600" spc="55">
                <a:solidFill>
                  <a:srgbClr val="333333"/>
                </a:solidFill>
                <a:latin typeface="Carlito"/>
                <a:cs typeface="Carlito"/>
              </a:rPr>
              <a:t>Scopus,</a:t>
            </a:r>
            <a:r>
              <a:rPr dirty="0" sz="600" spc="-25">
                <a:solidFill>
                  <a:srgbClr val="333333"/>
                </a:solidFill>
                <a:latin typeface="Carlito"/>
                <a:cs typeface="Carlito"/>
              </a:rPr>
              <a:t> </a:t>
            </a:r>
            <a:r>
              <a:rPr dirty="0" sz="600" spc="60">
                <a:solidFill>
                  <a:srgbClr val="333333"/>
                </a:solidFill>
                <a:latin typeface="Carlito"/>
                <a:cs typeface="Carlito"/>
              </a:rPr>
              <a:t>WoS</a:t>
            </a:r>
            <a:endParaRPr sz="600">
              <a:latin typeface="Carlito"/>
              <a:cs typeface="Carlito"/>
            </a:endParaRPr>
          </a:p>
        </p:txBody>
      </p:sp>
      <p:sp>
        <p:nvSpPr>
          <p:cNvPr id="55" name="object 55"/>
          <p:cNvSpPr/>
          <p:nvPr/>
        </p:nvSpPr>
        <p:spPr>
          <a:xfrm>
            <a:off x="1969446" y="4567273"/>
            <a:ext cx="50165" cy="45720"/>
          </a:xfrm>
          <a:custGeom>
            <a:avLst/>
            <a:gdLst/>
            <a:ahLst/>
            <a:cxnLst/>
            <a:rect l="l" t="t" r="r" b="b"/>
            <a:pathLst>
              <a:path w="50164" h="45720">
                <a:moveTo>
                  <a:pt x="49678" y="0"/>
                </a:moveTo>
                <a:lnTo>
                  <a:pt x="0" y="0"/>
                </a:lnTo>
                <a:lnTo>
                  <a:pt x="0" y="45583"/>
                </a:lnTo>
                <a:lnTo>
                  <a:pt x="49678" y="45583"/>
                </a:lnTo>
                <a:lnTo>
                  <a:pt x="49678" y="0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6" name="object 56"/>
          <p:cNvSpPr txBox="1"/>
          <p:nvPr/>
        </p:nvSpPr>
        <p:spPr>
          <a:xfrm>
            <a:off x="2040132" y="4380923"/>
            <a:ext cx="1205865" cy="26987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14"/>
              </a:spcBef>
              <a:tabLst>
                <a:tab pos="781685" algn="l"/>
              </a:tabLst>
            </a:pPr>
            <a:r>
              <a:rPr dirty="0" sz="600" spc="25">
                <a:solidFill>
                  <a:srgbClr val="333333"/>
                </a:solidFill>
                <a:latin typeface="Carlito"/>
                <a:cs typeface="Carlito"/>
              </a:rPr>
              <a:t>2018-2019	2019-2020</a:t>
            </a:r>
            <a:endParaRPr sz="600">
              <a:latin typeface="Carlito"/>
              <a:cs typeface="Carlito"/>
            </a:endParaRPr>
          </a:p>
          <a:p>
            <a:pPr marL="6985">
              <a:lnSpc>
                <a:spcPct val="100000"/>
              </a:lnSpc>
              <a:spcBef>
                <a:spcPts val="464"/>
              </a:spcBef>
            </a:pPr>
            <a:r>
              <a:rPr dirty="0" sz="600" spc="20">
                <a:solidFill>
                  <a:srgbClr val="333333"/>
                </a:solidFill>
                <a:latin typeface="Arial"/>
                <a:cs typeface="Arial"/>
              </a:rPr>
              <a:t>Інші </a:t>
            </a:r>
            <a:r>
              <a:rPr dirty="0" sz="600" spc="25">
                <a:solidFill>
                  <a:srgbClr val="333333"/>
                </a:solidFill>
                <a:latin typeface="Arial"/>
                <a:cs typeface="Arial"/>
              </a:rPr>
              <a:t>наукометричні </a:t>
            </a:r>
            <a:r>
              <a:rPr dirty="0" sz="600" spc="15">
                <a:solidFill>
                  <a:srgbClr val="333333"/>
                </a:solidFill>
                <a:latin typeface="Arial"/>
                <a:cs typeface="Arial"/>
              </a:rPr>
              <a:t>бази</a:t>
            </a:r>
            <a:r>
              <a:rPr dirty="0" sz="600" spc="25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600" spc="15">
                <a:solidFill>
                  <a:srgbClr val="333333"/>
                </a:solidFill>
                <a:latin typeface="Arial"/>
                <a:cs typeface="Arial"/>
              </a:rPr>
              <a:t>даних</a:t>
            </a:r>
            <a:endParaRPr sz="600">
              <a:latin typeface="Arial"/>
              <a:cs typeface="Arial"/>
            </a:endParaRPr>
          </a:p>
        </p:txBody>
      </p:sp>
      <p:sp>
        <p:nvSpPr>
          <p:cNvPr id="57" name="object 57"/>
          <p:cNvSpPr/>
          <p:nvPr/>
        </p:nvSpPr>
        <p:spPr>
          <a:xfrm>
            <a:off x="35484" y="2454121"/>
            <a:ext cx="4265295" cy="2272665"/>
          </a:xfrm>
          <a:custGeom>
            <a:avLst/>
            <a:gdLst/>
            <a:ahLst/>
            <a:cxnLst/>
            <a:rect l="l" t="t" r="r" b="b"/>
            <a:pathLst>
              <a:path w="4265295" h="2272665">
                <a:moveTo>
                  <a:pt x="0" y="2272471"/>
                </a:moveTo>
                <a:lnTo>
                  <a:pt x="4265068" y="2272471"/>
                </a:lnTo>
                <a:lnTo>
                  <a:pt x="4265068" y="0"/>
                </a:lnTo>
                <a:lnTo>
                  <a:pt x="0" y="0"/>
                </a:lnTo>
                <a:lnTo>
                  <a:pt x="0" y="2272471"/>
                </a:lnTo>
                <a:close/>
              </a:path>
            </a:pathLst>
          </a:custGeom>
          <a:ln w="6641">
            <a:solidFill>
              <a:srgbClr val="C0C0C0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58" name="object 58"/>
          <p:cNvGrpSpPr/>
          <p:nvPr/>
        </p:nvGrpSpPr>
        <p:grpSpPr>
          <a:xfrm>
            <a:off x="4390966" y="4183677"/>
            <a:ext cx="4710430" cy="2640330"/>
            <a:chOff x="4390966" y="4183677"/>
            <a:chExt cx="4710430" cy="2640330"/>
          </a:xfrm>
        </p:grpSpPr>
        <p:sp>
          <p:nvSpPr>
            <p:cNvPr id="59" name="object 59"/>
            <p:cNvSpPr/>
            <p:nvPr/>
          </p:nvSpPr>
          <p:spPr>
            <a:xfrm>
              <a:off x="4394776" y="4187487"/>
              <a:ext cx="4702810" cy="2632710"/>
            </a:xfrm>
            <a:custGeom>
              <a:avLst/>
              <a:gdLst/>
              <a:ahLst/>
              <a:cxnLst/>
              <a:rect l="l" t="t" r="r" b="b"/>
              <a:pathLst>
                <a:path w="4702809" h="2632709">
                  <a:moveTo>
                    <a:pt x="0" y="2632447"/>
                  </a:moveTo>
                  <a:lnTo>
                    <a:pt x="4702247" y="2632447"/>
                  </a:lnTo>
                  <a:lnTo>
                    <a:pt x="4702246" y="0"/>
                  </a:lnTo>
                  <a:lnTo>
                    <a:pt x="0" y="0"/>
                  </a:lnTo>
                  <a:lnTo>
                    <a:pt x="0" y="2632447"/>
                  </a:lnTo>
                  <a:close/>
                </a:path>
              </a:pathLst>
            </a:custGeom>
            <a:ln w="7613">
              <a:solidFill>
                <a:srgbClr val="C0C0C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0" name="object 60"/>
            <p:cNvSpPr/>
            <p:nvPr/>
          </p:nvSpPr>
          <p:spPr>
            <a:xfrm>
              <a:off x="4642167" y="4925076"/>
              <a:ext cx="4333240" cy="1256030"/>
            </a:xfrm>
            <a:custGeom>
              <a:avLst/>
              <a:gdLst/>
              <a:ahLst/>
              <a:cxnLst/>
              <a:rect l="l" t="t" r="r" b="b"/>
              <a:pathLst>
                <a:path w="4333240" h="1256029">
                  <a:moveTo>
                    <a:pt x="0" y="1255685"/>
                  </a:moveTo>
                  <a:lnTo>
                    <a:pt x="297286" y="1255685"/>
                  </a:lnTo>
                </a:path>
                <a:path w="4333240" h="1256029">
                  <a:moveTo>
                    <a:pt x="563747" y="1255685"/>
                  </a:moveTo>
                  <a:lnTo>
                    <a:pt x="1167254" y="1255685"/>
                  </a:lnTo>
                </a:path>
                <a:path w="4333240" h="1256029">
                  <a:moveTo>
                    <a:pt x="1433715" y="1255685"/>
                  </a:moveTo>
                  <a:lnTo>
                    <a:pt x="2029332" y="1255685"/>
                  </a:lnTo>
                </a:path>
                <a:path w="4333240" h="1256029">
                  <a:moveTo>
                    <a:pt x="2295793" y="1255685"/>
                  </a:moveTo>
                  <a:lnTo>
                    <a:pt x="2899248" y="1255685"/>
                  </a:lnTo>
                </a:path>
                <a:path w="4333240" h="1256029">
                  <a:moveTo>
                    <a:pt x="3165709" y="1255685"/>
                  </a:moveTo>
                  <a:lnTo>
                    <a:pt x="3761327" y="1255685"/>
                  </a:lnTo>
                </a:path>
                <a:path w="4333240" h="1256029">
                  <a:moveTo>
                    <a:pt x="4027787" y="1255685"/>
                  </a:moveTo>
                  <a:lnTo>
                    <a:pt x="4333120" y="1255685"/>
                  </a:lnTo>
                </a:path>
                <a:path w="4333240" h="1256029">
                  <a:moveTo>
                    <a:pt x="0" y="1074140"/>
                  </a:moveTo>
                  <a:lnTo>
                    <a:pt x="297286" y="1074140"/>
                  </a:lnTo>
                </a:path>
                <a:path w="4333240" h="1256029">
                  <a:moveTo>
                    <a:pt x="563747" y="1074140"/>
                  </a:moveTo>
                  <a:lnTo>
                    <a:pt x="1167254" y="1074140"/>
                  </a:lnTo>
                </a:path>
                <a:path w="4333240" h="1256029">
                  <a:moveTo>
                    <a:pt x="1433715" y="1074140"/>
                  </a:moveTo>
                  <a:lnTo>
                    <a:pt x="2029332" y="1074140"/>
                  </a:lnTo>
                </a:path>
                <a:path w="4333240" h="1256029">
                  <a:moveTo>
                    <a:pt x="2295793" y="1074140"/>
                  </a:moveTo>
                  <a:lnTo>
                    <a:pt x="2899248" y="1074140"/>
                  </a:lnTo>
                </a:path>
                <a:path w="4333240" h="1256029">
                  <a:moveTo>
                    <a:pt x="3165709" y="1074140"/>
                  </a:moveTo>
                  <a:lnTo>
                    <a:pt x="3761327" y="1074140"/>
                  </a:lnTo>
                </a:path>
                <a:path w="4333240" h="1256029">
                  <a:moveTo>
                    <a:pt x="4027787" y="1074140"/>
                  </a:moveTo>
                  <a:lnTo>
                    <a:pt x="4333120" y="1074140"/>
                  </a:lnTo>
                </a:path>
                <a:path w="4333240" h="1256029">
                  <a:moveTo>
                    <a:pt x="0" y="900179"/>
                  </a:moveTo>
                  <a:lnTo>
                    <a:pt x="297286" y="900179"/>
                  </a:lnTo>
                </a:path>
                <a:path w="4333240" h="1256029">
                  <a:moveTo>
                    <a:pt x="563747" y="900179"/>
                  </a:moveTo>
                  <a:lnTo>
                    <a:pt x="1167254" y="900179"/>
                  </a:lnTo>
                </a:path>
                <a:path w="4333240" h="1256029">
                  <a:moveTo>
                    <a:pt x="1433715" y="900179"/>
                  </a:moveTo>
                  <a:lnTo>
                    <a:pt x="2029332" y="900179"/>
                  </a:lnTo>
                </a:path>
                <a:path w="4333240" h="1256029">
                  <a:moveTo>
                    <a:pt x="2295793" y="900179"/>
                  </a:moveTo>
                  <a:lnTo>
                    <a:pt x="2899248" y="900179"/>
                  </a:lnTo>
                </a:path>
                <a:path w="4333240" h="1256029">
                  <a:moveTo>
                    <a:pt x="3165709" y="900179"/>
                  </a:moveTo>
                  <a:lnTo>
                    <a:pt x="3761327" y="900179"/>
                  </a:lnTo>
                </a:path>
                <a:path w="4333240" h="1256029">
                  <a:moveTo>
                    <a:pt x="4027787" y="900179"/>
                  </a:moveTo>
                  <a:lnTo>
                    <a:pt x="4333120" y="900179"/>
                  </a:lnTo>
                </a:path>
                <a:path w="4333240" h="1256029">
                  <a:moveTo>
                    <a:pt x="0" y="718635"/>
                  </a:moveTo>
                  <a:lnTo>
                    <a:pt x="297286" y="718635"/>
                  </a:lnTo>
                </a:path>
                <a:path w="4333240" h="1256029">
                  <a:moveTo>
                    <a:pt x="563747" y="718635"/>
                  </a:moveTo>
                  <a:lnTo>
                    <a:pt x="1167254" y="718635"/>
                  </a:lnTo>
                </a:path>
                <a:path w="4333240" h="1256029">
                  <a:moveTo>
                    <a:pt x="1433715" y="718635"/>
                  </a:moveTo>
                  <a:lnTo>
                    <a:pt x="2029332" y="718635"/>
                  </a:lnTo>
                </a:path>
                <a:path w="4333240" h="1256029">
                  <a:moveTo>
                    <a:pt x="2295793" y="718635"/>
                  </a:moveTo>
                  <a:lnTo>
                    <a:pt x="2899248" y="718635"/>
                  </a:lnTo>
                </a:path>
                <a:path w="4333240" h="1256029">
                  <a:moveTo>
                    <a:pt x="3165709" y="718635"/>
                  </a:moveTo>
                  <a:lnTo>
                    <a:pt x="3761327" y="718635"/>
                  </a:lnTo>
                </a:path>
                <a:path w="4333240" h="1256029">
                  <a:moveTo>
                    <a:pt x="4027787" y="718635"/>
                  </a:moveTo>
                  <a:lnTo>
                    <a:pt x="4333120" y="718635"/>
                  </a:lnTo>
                </a:path>
                <a:path w="4333240" h="1256029">
                  <a:moveTo>
                    <a:pt x="0" y="537090"/>
                  </a:moveTo>
                  <a:lnTo>
                    <a:pt x="297286" y="537090"/>
                  </a:lnTo>
                </a:path>
                <a:path w="4333240" h="1256029">
                  <a:moveTo>
                    <a:pt x="563747" y="537090"/>
                  </a:moveTo>
                  <a:lnTo>
                    <a:pt x="2029332" y="537090"/>
                  </a:lnTo>
                </a:path>
                <a:path w="4333240" h="1256029">
                  <a:moveTo>
                    <a:pt x="2295793" y="537090"/>
                  </a:moveTo>
                  <a:lnTo>
                    <a:pt x="2899248" y="537090"/>
                  </a:lnTo>
                </a:path>
                <a:path w="4333240" h="1256029">
                  <a:moveTo>
                    <a:pt x="0" y="355545"/>
                  </a:moveTo>
                  <a:lnTo>
                    <a:pt x="297286" y="355545"/>
                  </a:lnTo>
                </a:path>
                <a:path w="4333240" h="1256029">
                  <a:moveTo>
                    <a:pt x="563747" y="355545"/>
                  </a:moveTo>
                  <a:lnTo>
                    <a:pt x="2029332" y="355545"/>
                  </a:lnTo>
                </a:path>
                <a:path w="4333240" h="1256029">
                  <a:moveTo>
                    <a:pt x="2295793" y="355545"/>
                  </a:moveTo>
                  <a:lnTo>
                    <a:pt x="2899248" y="355545"/>
                  </a:lnTo>
                </a:path>
                <a:path w="4333240" h="1256029">
                  <a:moveTo>
                    <a:pt x="3165709" y="355545"/>
                  </a:moveTo>
                  <a:lnTo>
                    <a:pt x="4333120" y="355545"/>
                  </a:lnTo>
                </a:path>
                <a:path w="4333240" h="1256029">
                  <a:moveTo>
                    <a:pt x="0" y="174001"/>
                  </a:moveTo>
                  <a:lnTo>
                    <a:pt x="297286" y="174001"/>
                  </a:lnTo>
                </a:path>
                <a:path w="4333240" h="1256029">
                  <a:moveTo>
                    <a:pt x="563747" y="174001"/>
                  </a:moveTo>
                  <a:lnTo>
                    <a:pt x="2029332" y="174001"/>
                  </a:lnTo>
                </a:path>
                <a:path w="4333240" h="1256029">
                  <a:moveTo>
                    <a:pt x="2295793" y="174001"/>
                  </a:moveTo>
                  <a:lnTo>
                    <a:pt x="4333120" y="174001"/>
                  </a:lnTo>
                </a:path>
                <a:path w="4333240" h="1256029">
                  <a:moveTo>
                    <a:pt x="0" y="0"/>
                  </a:moveTo>
                  <a:lnTo>
                    <a:pt x="2029332" y="0"/>
                  </a:lnTo>
                </a:path>
                <a:path w="4333240" h="1256029">
                  <a:moveTo>
                    <a:pt x="2295793" y="0"/>
                  </a:moveTo>
                  <a:lnTo>
                    <a:pt x="4333120" y="0"/>
                  </a:lnTo>
                </a:path>
              </a:pathLst>
            </a:custGeom>
            <a:ln w="7543">
              <a:solidFill>
                <a:srgbClr val="C0C0C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1" name="object 61"/>
            <p:cNvSpPr/>
            <p:nvPr/>
          </p:nvSpPr>
          <p:spPr>
            <a:xfrm>
              <a:off x="4939449" y="4809883"/>
              <a:ext cx="3730625" cy="1546860"/>
            </a:xfrm>
            <a:custGeom>
              <a:avLst/>
              <a:gdLst/>
              <a:ahLst/>
              <a:cxnLst/>
              <a:rect l="l" t="t" r="r" b="b"/>
              <a:pathLst>
                <a:path w="3730625" h="1546860">
                  <a:moveTo>
                    <a:pt x="266458" y="256476"/>
                  </a:moveTo>
                  <a:lnTo>
                    <a:pt x="0" y="256476"/>
                  </a:lnTo>
                  <a:lnTo>
                    <a:pt x="0" y="1546390"/>
                  </a:lnTo>
                  <a:lnTo>
                    <a:pt x="266458" y="1546390"/>
                  </a:lnTo>
                  <a:lnTo>
                    <a:pt x="266458" y="256476"/>
                  </a:lnTo>
                  <a:close/>
                </a:path>
                <a:path w="3730625" h="1546860">
                  <a:moveTo>
                    <a:pt x="1136421" y="829767"/>
                  </a:moveTo>
                  <a:lnTo>
                    <a:pt x="869962" y="829767"/>
                  </a:lnTo>
                  <a:lnTo>
                    <a:pt x="869962" y="1546390"/>
                  </a:lnTo>
                  <a:lnTo>
                    <a:pt x="1136421" y="1546390"/>
                  </a:lnTo>
                  <a:lnTo>
                    <a:pt x="1136421" y="829767"/>
                  </a:lnTo>
                  <a:close/>
                </a:path>
                <a:path w="3730625" h="1546860">
                  <a:moveTo>
                    <a:pt x="1998510" y="0"/>
                  </a:moveTo>
                  <a:lnTo>
                    <a:pt x="1732051" y="0"/>
                  </a:lnTo>
                  <a:lnTo>
                    <a:pt x="1732051" y="1546390"/>
                  </a:lnTo>
                  <a:lnTo>
                    <a:pt x="1998510" y="1546390"/>
                  </a:lnTo>
                  <a:lnTo>
                    <a:pt x="1998510" y="0"/>
                  </a:lnTo>
                  <a:close/>
                </a:path>
                <a:path w="3730625" h="1546860">
                  <a:moveTo>
                    <a:pt x="2868422" y="429971"/>
                  </a:moveTo>
                  <a:lnTo>
                    <a:pt x="2601963" y="429971"/>
                  </a:lnTo>
                  <a:lnTo>
                    <a:pt x="2601963" y="1546390"/>
                  </a:lnTo>
                  <a:lnTo>
                    <a:pt x="2868422" y="1546390"/>
                  </a:lnTo>
                  <a:lnTo>
                    <a:pt x="2868422" y="429971"/>
                  </a:lnTo>
                  <a:close/>
                </a:path>
                <a:path w="3730625" h="1546860">
                  <a:moveTo>
                    <a:pt x="3730498" y="724166"/>
                  </a:moveTo>
                  <a:lnTo>
                    <a:pt x="3464039" y="724166"/>
                  </a:lnTo>
                  <a:lnTo>
                    <a:pt x="3464039" y="1546390"/>
                  </a:lnTo>
                  <a:lnTo>
                    <a:pt x="3730498" y="1546390"/>
                  </a:lnTo>
                  <a:lnTo>
                    <a:pt x="3730498" y="724166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2" name="object 62"/>
            <p:cNvSpPr/>
            <p:nvPr/>
          </p:nvSpPr>
          <p:spPr>
            <a:xfrm>
              <a:off x="4642167" y="6362306"/>
              <a:ext cx="4333240" cy="0"/>
            </a:xfrm>
            <a:custGeom>
              <a:avLst/>
              <a:gdLst/>
              <a:ahLst/>
              <a:cxnLst/>
              <a:rect l="l" t="t" r="r" b="b"/>
              <a:pathLst>
                <a:path w="4333240" h="0">
                  <a:moveTo>
                    <a:pt x="0" y="0"/>
                  </a:moveTo>
                  <a:lnTo>
                    <a:pt x="4333120" y="0"/>
                  </a:lnTo>
                </a:path>
              </a:pathLst>
            </a:custGeom>
            <a:ln w="7543">
              <a:solidFill>
                <a:srgbClr val="C0C0C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3" name="object 63"/>
          <p:cNvSpPr txBox="1"/>
          <p:nvPr/>
        </p:nvSpPr>
        <p:spPr>
          <a:xfrm>
            <a:off x="5022788" y="4893517"/>
            <a:ext cx="107314" cy="134620"/>
          </a:xfrm>
          <a:prstGeom prst="rect">
            <a:avLst/>
          </a:prstGeom>
        </p:spPr>
        <p:txBody>
          <a:bodyPr wrap="square" lIns="0" tIns="1460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15"/>
              </a:spcBef>
            </a:pPr>
            <a:r>
              <a:rPr dirty="0" sz="700" spc="10">
                <a:solidFill>
                  <a:srgbClr val="333333"/>
                </a:solidFill>
                <a:latin typeface="Carlito"/>
                <a:cs typeface="Carlito"/>
              </a:rPr>
              <a:t>36</a:t>
            </a:r>
            <a:endParaRPr sz="700">
              <a:latin typeface="Carlito"/>
              <a:cs typeface="Carlito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5894271" y="5468526"/>
            <a:ext cx="107314" cy="134620"/>
          </a:xfrm>
          <a:prstGeom prst="rect">
            <a:avLst/>
          </a:prstGeom>
        </p:spPr>
        <p:txBody>
          <a:bodyPr wrap="square" lIns="0" tIns="1460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15"/>
              </a:spcBef>
            </a:pPr>
            <a:r>
              <a:rPr dirty="0" sz="700" spc="10">
                <a:solidFill>
                  <a:srgbClr val="333333"/>
                </a:solidFill>
                <a:latin typeface="Carlito"/>
                <a:cs typeface="Carlito"/>
              </a:rPr>
              <a:t>20</a:t>
            </a:r>
            <a:endParaRPr sz="700">
              <a:latin typeface="Carlito"/>
              <a:cs typeface="Carlito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7629191" y="5067518"/>
            <a:ext cx="107314" cy="134620"/>
          </a:xfrm>
          <a:prstGeom prst="rect">
            <a:avLst/>
          </a:prstGeom>
        </p:spPr>
        <p:txBody>
          <a:bodyPr wrap="square" lIns="0" tIns="1460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15"/>
              </a:spcBef>
            </a:pPr>
            <a:r>
              <a:rPr dirty="0" sz="700" spc="10">
                <a:solidFill>
                  <a:srgbClr val="333333"/>
                </a:solidFill>
                <a:latin typeface="Carlito"/>
                <a:cs typeface="Carlito"/>
              </a:rPr>
              <a:t>31</a:t>
            </a:r>
            <a:endParaRPr sz="700">
              <a:latin typeface="Carlito"/>
              <a:cs typeface="Carlito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7807876" y="5362415"/>
            <a:ext cx="1180465" cy="134620"/>
          </a:xfrm>
          <a:prstGeom prst="rect">
            <a:avLst/>
          </a:prstGeom>
        </p:spPr>
        <p:txBody>
          <a:bodyPr wrap="square" lIns="0" tIns="1460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15"/>
              </a:spcBef>
              <a:tabLst>
                <a:tab pos="684530" algn="l"/>
                <a:tab pos="1167130" algn="l"/>
              </a:tabLst>
            </a:pPr>
            <a:r>
              <a:rPr dirty="0" u="sng" sz="700" spc="5">
                <a:solidFill>
                  <a:srgbClr val="333333"/>
                </a:solidFill>
                <a:uFill>
                  <a:solidFill>
                    <a:srgbClr val="C0C0C0"/>
                  </a:solidFill>
                </a:uFill>
                <a:latin typeface="Carlito"/>
                <a:cs typeface="Carlito"/>
              </a:rPr>
              <a:t> </a:t>
            </a:r>
            <a:r>
              <a:rPr dirty="0" u="sng" sz="700" spc="5">
                <a:solidFill>
                  <a:srgbClr val="333333"/>
                </a:solidFill>
                <a:uFill>
                  <a:solidFill>
                    <a:srgbClr val="C0C0C0"/>
                  </a:solidFill>
                </a:uFill>
                <a:latin typeface="Carlito"/>
                <a:cs typeface="Carlito"/>
              </a:rPr>
              <a:t>	</a:t>
            </a:r>
            <a:r>
              <a:rPr dirty="0" u="sng" sz="700" spc="15">
                <a:solidFill>
                  <a:srgbClr val="333333"/>
                </a:solidFill>
                <a:uFill>
                  <a:solidFill>
                    <a:srgbClr val="C0C0C0"/>
                  </a:solidFill>
                </a:uFill>
                <a:latin typeface="Carlito"/>
                <a:cs typeface="Carlito"/>
              </a:rPr>
              <a:t>23	</a:t>
            </a:r>
            <a:endParaRPr sz="700">
              <a:latin typeface="Carlito"/>
              <a:cs typeface="Carlito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4465572" y="5566892"/>
            <a:ext cx="107950" cy="853440"/>
          </a:xfrm>
          <a:prstGeom prst="rect">
            <a:avLst/>
          </a:prstGeom>
        </p:spPr>
        <p:txBody>
          <a:bodyPr wrap="square" lIns="0" tIns="1460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15"/>
              </a:spcBef>
            </a:pPr>
            <a:r>
              <a:rPr dirty="0" sz="700" spc="10">
                <a:solidFill>
                  <a:srgbClr val="333333"/>
                </a:solidFill>
                <a:latin typeface="Carlito"/>
                <a:cs typeface="Carlito"/>
              </a:rPr>
              <a:t>20</a:t>
            </a:r>
            <a:endParaRPr sz="7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590"/>
              </a:spcBef>
            </a:pPr>
            <a:r>
              <a:rPr dirty="0" sz="700" spc="10">
                <a:solidFill>
                  <a:srgbClr val="333333"/>
                </a:solidFill>
                <a:latin typeface="Carlito"/>
                <a:cs typeface="Carlito"/>
              </a:rPr>
              <a:t>15</a:t>
            </a:r>
            <a:endParaRPr sz="7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525"/>
              </a:spcBef>
            </a:pPr>
            <a:r>
              <a:rPr dirty="0" sz="700" spc="10">
                <a:solidFill>
                  <a:srgbClr val="333333"/>
                </a:solidFill>
                <a:latin typeface="Carlito"/>
                <a:cs typeface="Carlito"/>
              </a:rPr>
              <a:t>10</a:t>
            </a:r>
            <a:endParaRPr sz="700">
              <a:latin typeface="Carlito"/>
              <a:cs typeface="Carlito"/>
            </a:endParaRPr>
          </a:p>
          <a:p>
            <a:pPr marL="46990">
              <a:lnSpc>
                <a:spcPct val="100000"/>
              </a:lnSpc>
              <a:spcBef>
                <a:spcPts val="590"/>
              </a:spcBef>
            </a:pPr>
            <a:r>
              <a:rPr dirty="0" sz="700" spc="20">
                <a:solidFill>
                  <a:srgbClr val="333333"/>
                </a:solidFill>
                <a:latin typeface="Carlito"/>
                <a:cs typeface="Carlito"/>
              </a:rPr>
              <a:t>5</a:t>
            </a:r>
            <a:endParaRPr sz="700">
              <a:latin typeface="Carlito"/>
              <a:cs typeface="Carlito"/>
            </a:endParaRPr>
          </a:p>
          <a:p>
            <a:pPr marL="46990">
              <a:lnSpc>
                <a:spcPct val="100000"/>
              </a:lnSpc>
              <a:spcBef>
                <a:spcPts val="590"/>
              </a:spcBef>
            </a:pPr>
            <a:r>
              <a:rPr dirty="0" sz="700" spc="20">
                <a:solidFill>
                  <a:srgbClr val="333333"/>
                </a:solidFill>
                <a:latin typeface="Carlito"/>
                <a:cs typeface="Carlito"/>
              </a:rPr>
              <a:t>0</a:t>
            </a:r>
            <a:endParaRPr sz="700">
              <a:latin typeface="Carlito"/>
              <a:cs typeface="Carlito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4465572" y="5203803"/>
            <a:ext cx="107314" cy="316230"/>
          </a:xfrm>
          <a:prstGeom prst="rect">
            <a:avLst/>
          </a:prstGeom>
        </p:spPr>
        <p:txBody>
          <a:bodyPr wrap="square" lIns="0" tIns="1460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15"/>
              </a:spcBef>
            </a:pPr>
            <a:r>
              <a:rPr dirty="0" sz="700" spc="10">
                <a:solidFill>
                  <a:srgbClr val="333333"/>
                </a:solidFill>
                <a:latin typeface="Carlito"/>
                <a:cs typeface="Carlito"/>
              </a:rPr>
              <a:t>30</a:t>
            </a:r>
            <a:endParaRPr sz="7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590"/>
              </a:spcBef>
            </a:pPr>
            <a:r>
              <a:rPr dirty="0" sz="700" spc="10">
                <a:solidFill>
                  <a:srgbClr val="333333"/>
                </a:solidFill>
                <a:latin typeface="Carlito"/>
                <a:cs typeface="Carlito"/>
              </a:rPr>
              <a:t>25</a:t>
            </a:r>
            <a:endParaRPr sz="700">
              <a:latin typeface="Carlito"/>
              <a:cs typeface="Carlito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4465572" y="4848257"/>
            <a:ext cx="107314" cy="308610"/>
          </a:xfrm>
          <a:prstGeom prst="rect">
            <a:avLst/>
          </a:prstGeom>
        </p:spPr>
        <p:txBody>
          <a:bodyPr wrap="square" lIns="0" tIns="1460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15"/>
              </a:spcBef>
            </a:pPr>
            <a:r>
              <a:rPr dirty="0" sz="700" spc="10">
                <a:solidFill>
                  <a:srgbClr val="333333"/>
                </a:solidFill>
                <a:latin typeface="Carlito"/>
                <a:cs typeface="Carlito"/>
              </a:rPr>
              <a:t>40</a:t>
            </a:r>
            <a:endParaRPr sz="7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530"/>
              </a:spcBef>
            </a:pPr>
            <a:r>
              <a:rPr dirty="0" sz="700" spc="10">
                <a:solidFill>
                  <a:srgbClr val="333333"/>
                </a:solidFill>
                <a:latin typeface="Carlito"/>
                <a:cs typeface="Carlito"/>
              </a:rPr>
              <a:t>35</a:t>
            </a:r>
            <a:endParaRPr sz="700">
              <a:latin typeface="Carlito"/>
              <a:cs typeface="Carlito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4440172" y="4212850"/>
            <a:ext cx="4573270" cy="558165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03505">
              <a:lnSpc>
                <a:spcPct val="100000"/>
              </a:lnSpc>
              <a:spcBef>
                <a:spcPts val="130"/>
              </a:spcBef>
            </a:pPr>
            <a:r>
              <a:rPr dirty="0" sz="1400" spc="75" b="1" i="1">
                <a:solidFill>
                  <a:srgbClr val="333333"/>
                </a:solidFill>
                <a:latin typeface="Times New Roman"/>
                <a:cs typeface="Times New Roman"/>
              </a:rPr>
              <a:t>Публікація </a:t>
            </a:r>
            <a:r>
              <a:rPr dirty="0" sz="1400" spc="-100" b="1" i="1">
                <a:solidFill>
                  <a:srgbClr val="333333"/>
                </a:solidFill>
                <a:latin typeface="Times New Roman"/>
                <a:cs typeface="Times New Roman"/>
              </a:rPr>
              <a:t>статей </a:t>
            </a:r>
            <a:r>
              <a:rPr dirty="0" sz="1400" spc="120" b="1" i="1">
                <a:solidFill>
                  <a:srgbClr val="333333"/>
                </a:solidFill>
                <a:latin typeface="Times New Roman"/>
                <a:cs typeface="Times New Roman"/>
              </a:rPr>
              <a:t>у </a:t>
            </a:r>
            <a:r>
              <a:rPr dirty="0" sz="1400" spc="65" b="1" i="1">
                <a:solidFill>
                  <a:srgbClr val="333333"/>
                </a:solidFill>
                <a:latin typeface="Times New Roman"/>
                <a:cs typeface="Times New Roman"/>
              </a:rPr>
              <a:t>фахових</a:t>
            </a:r>
            <a:r>
              <a:rPr dirty="0" sz="1400" spc="-20" b="1" i="1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dirty="0" sz="1400" spc="80" b="1" i="1">
                <a:solidFill>
                  <a:srgbClr val="333333"/>
                </a:solidFill>
                <a:latin typeface="Times New Roman"/>
                <a:cs typeface="Times New Roman"/>
              </a:rPr>
              <a:t>виданнях</a:t>
            </a:r>
            <a:endParaRPr sz="1400">
              <a:latin typeface="Times New Roman"/>
              <a:cs typeface="Times New Roman"/>
            </a:endParaRPr>
          </a:p>
          <a:p>
            <a:pPr marL="25400">
              <a:lnSpc>
                <a:spcPts val="1605"/>
              </a:lnSpc>
              <a:spcBef>
                <a:spcPts val="105"/>
              </a:spcBef>
              <a:tabLst>
                <a:tab pos="1414780" algn="l"/>
                <a:tab pos="4534535" algn="l"/>
              </a:tabLst>
            </a:pPr>
            <a:r>
              <a:rPr dirty="0" baseline="27777" sz="1050" spc="22">
                <a:solidFill>
                  <a:srgbClr val="333333"/>
                </a:solidFill>
                <a:latin typeface="Carlito"/>
                <a:cs typeface="Carlito"/>
              </a:rPr>
              <a:t>50</a:t>
            </a:r>
            <a:r>
              <a:rPr dirty="0" sz="700" spc="15" strike="sngStrike">
                <a:solidFill>
                  <a:srgbClr val="333333"/>
                </a:solidFill>
                <a:latin typeface="Carlito"/>
                <a:cs typeface="Carlito"/>
              </a:rPr>
              <a:t>	</a:t>
            </a:r>
            <a:r>
              <a:rPr dirty="0" sz="1400" spc="85" b="1" i="1" strike="sngStrike">
                <a:solidFill>
                  <a:srgbClr val="333333"/>
                </a:solidFill>
                <a:latin typeface="Times New Roman"/>
                <a:cs typeface="Times New Roman"/>
              </a:rPr>
              <a:t>України	</a:t>
            </a:r>
            <a:endParaRPr sz="1400">
              <a:latin typeface="Times New Roman"/>
              <a:cs typeface="Times New Roman"/>
            </a:endParaRPr>
          </a:p>
          <a:p>
            <a:pPr marL="25400">
              <a:lnSpc>
                <a:spcPts val="765"/>
              </a:lnSpc>
              <a:tabLst>
                <a:tab pos="2317115" algn="l"/>
                <a:tab pos="4534535" algn="l"/>
              </a:tabLst>
            </a:pPr>
            <a:r>
              <a:rPr dirty="0" baseline="-19841" sz="1050" spc="22">
                <a:solidFill>
                  <a:srgbClr val="333333"/>
                </a:solidFill>
                <a:latin typeface="Carlito"/>
                <a:cs typeface="Carlito"/>
              </a:rPr>
              <a:t>45</a:t>
            </a:r>
            <a:r>
              <a:rPr dirty="0" u="sng" sz="700" spc="15">
                <a:solidFill>
                  <a:srgbClr val="333333"/>
                </a:solidFill>
                <a:uFill>
                  <a:solidFill>
                    <a:srgbClr val="C0C0C0"/>
                  </a:solidFill>
                </a:uFill>
                <a:latin typeface="Carlito"/>
                <a:cs typeface="Carlito"/>
              </a:rPr>
              <a:t> 	43	</a:t>
            </a:r>
            <a:endParaRPr sz="700">
              <a:latin typeface="Carlito"/>
              <a:cs typeface="Carlito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4865785" y="6429063"/>
            <a:ext cx="421640" cy="134620"/>
          </a:xfrm>
          <a:prstGeom prst="rect">
            <a:avLst/>
          </a:prstGeom>
        </p:spPr>
        <p:txBody>
          <a:bodyPr wrap="square" lIns="0" tIns="1460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15"/>
              </a:spcBef>
            </a:pPr>
            <a:r>
              <a:rPr dirty="0" sz="700" spc="10">
                <a:solidFill>
                  <a:srgbClr val="333333"/>
                </a:solidFill>
                <a:latin typeface="Carlito"/>
                <a:cs typeface="Carlito"/>
              </a:rPr>
              <a:t>2016-2017</a:t>
            </a:r>
            <a:endParaRPr sz="700">
              <a:latin typeface="Carlito"/>
              <a:cs typeface="Carlito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5737321" y="6429063"/>
            <a:ext cx="421640" cy="134620"/>
          </a:xfrm>
          <a:prstGeom prst="rect">
            <a:avLst/>
          </a:prstGeom>
        </p:spPr>
        <p:txBody>
          <a:bodyPr wrap="square" lIns="0" tIns="1460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15"/>
              </a:spcBef>
            </a:pPr>
            <a:r>
              <a:rPr dirty="0" sz="700" spc="10">
                <a:solidFill>
                  <a:srgbClr val="333333"/>
                </a:solidFill>
                <a:latin typeface="Carlito"/>
                <a:cs typeface="Carlito"/>
              </a:rPr>
              <a:t>2017-2018</a:t>
            </a:r>
            <a:endParaRPr sz="700">
              <a:latin typeface="Carlito"/>
              <a:cs typeface="Carlito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7472136" y="6429063"/>
            <a:ext cx="421640" cy="134620"/>
          </a:xfrm>
          <a:prstGeom prst="rect">
            <a:avLst/>
          </a:prstGeom>
        </p:spPr>
        <p:txBody>
          <a:bodyPr wrap="square" lIns="0" tIns="1460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15"/>
              </a:spcBef>
            </a:pPr>
            <a:r>
              <a:rPr dirty="0" sz="700" spc="10">
                <a:solidFill>
                  <a:srgbClr val="333333"/>
                </a:solidFill>
                <a:latin typeface="Carlito"/>
                <a:cs typeface="Carlito"/>
              </a:rPr>
              <a:t>2019-2020</a:t>
            </a:r>
            <a:endParaRPr sz="700">
              <a:latin typeface="Carlito"/>
              <a:cs typeface="Carlito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8343410" y="6429063"/>
            <a:ext cx="421640" cy="134620"/>
          </a:xfrm>
          <a:prstGeom prst="rect">
            <a:avLst/>
          </a:prstGeom>
        </p:spPr>
        <p:txBody>
          <a:bodyPr wrap="square" lIns="0" tIns="1460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15"/>
              </a:spcBef>
            </a:pPr>
            <a:r>
              <a:rPr dirty="0" sz="700" spc="10">
                <a:solidFill>
                  <a:srgbClr val="333333"/>
                </a:solidFill>
                <a:latin typeface="Carlito"/>
                <a:cs typeface="Carlito"/>
              </a:rPr>
              <a:t>2020-2021</a:t>
            </a:r>
            <a:endParaRPr sz="700">
              <a:latin typeface="Carlito"/>
              <a:cs typeface="Carlito"/>
            </a:endParaRPr>
          </a:p>
        </p:txBody>
      </p:sp>
      <p:sp>
        <p:nvSpPr>
          <p:cNvPr id="75" name="object 75"/>
          <p:cNvSpPr/>
          <p:nvPr/>
        </p:nvSpPr>
        <p:spPr>
          <a:xfrm>
            <a:off x="6216950" y="6635377"/>
            <a:ext cx="55244" cy="53340"/>
          </a:xfrm>
          <a:custGeom>
            <a:avLst/>
            <a:gdLst/>
            <a:ahLst/>
            <a:cxnLst/>
            <a:rect l="l" t="t" r="r" b="b"/>
            <a:pathLst>
              <a:path w="55245" h="53340">
                <a:moveTo>
                  <a:pt x="54859" y="0"/>
                </a:moveTo>
                <a:lnTo>
                  <a:pt x="0" y="0"/>
                </a:lnTo>
                <a:lnTo>
                  <a:pt x="0" y="52803"/>
                </a:lnTo>
                <a:lnTo>
                  <a:pt x="54859" y="52803"/>
                </a:lnTo>
                <a:lnTo>
                  <a:pt x="54859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6" name="object 76"/>
          <p:cNvSpPr txBox="1"/>
          <p:nvPr/>
        </p:nvSpPr>
        <p:spPr>
          <a:xfrm>
            <a:off x="6302322" y="6371532"/>
            <a:ext cx="1019175" cy="358775"/>
          </a:xfrm>
          <a:prstGeom prst="rect">
            <a:avLst/>
          </a:prstGeom>
        </p:spPr>
        <p:txBody>
          <a:bodyPr wrap="square" lIns="0" tIns="71755" rIns="0" bIns="0" rtlCol="0" vert="horz">
            <a:spAutoFit/>
          </a:bodyPr>
          <a:lstStyle/>
          <a:p>
            <a:pPr algn="ctr" marL="1270">
              <a:lnSpc>
                <a:spcPct val="100000"/>
              </a:lnSpc>
              <a:spcBef>
                <a:spcPts val="565"/>
              </a:spcBef>
            </a:pPr>
            <a:r>
              <a:rPr dirty="0" sz="700" spc="10">
                <a:solidFill>
                  <a:srgbClr val="333333"/>
                </a:solidFill>
                <a:latin typeface="Carlito"/>
                <a:cs typeface="Carlito"/>
              </a:rPr>
              <a:t>2018-2019</a:t>
            </a:r>
            <a:endParaRPr sz="700">
              <a:latin typeface="Carlito"/>
              <a:cs typeface="Carlito"/>
            </a:endParaRPr>
          </a:p>
          <a:p>
            <a:pPr algn="ctr" marR="5080">
              <a:lnSpc>
                <a:spcPct val="100000"/>
              </a:lnSpc>
              <a:spcBef>
                <a:spcPts val="470"/>
              </a:spcBef>
            </a:pPr>
            <a:r>
              <a:rPr dirty="0" sz="700">
                <a:solidFill>
                  <a:srgbClr val="333333"/>
                </a:solidFill>
                <a:latin typeface="Arial"/>
                <a:cs typeface="Arial"/>
              </a:rPr>
              <a:t>Фахові </a:t>
            </a:r>
            <a:r>
              <a:rPr dirty="0" sz="700" spc="-5">
                <a:solidFill>
                  <a:srgbClr val="333333"/>
                </a:solidFill>
                <a:latin typeface="Arial"/>
                <a:cs typeface="Arial"/>
              </a:rPr>
              <a:t>видання</a:t>
            </a:r>
            <a:r>
              <a:rPr dirty="0" sz="700" spc="-15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700" spc="5">
                <a:solidFill>
                  <a:srgbClr val="333333"/>
                </a:solidFill>
                <a:latin typeface="Arial"/>
                <a:cs typeface="Arial"/>
              </a:rPr>
              <a:t>України</a:t>
            </a:r>
            <a:endParaRPr sz="700">
              <a:latin typeface="Arial"/>
              <a:cs typeface="Arial"/>
            </a:endParaRPr>
          </a:p>
        </p:txBody>
      </p:sp>
      <p:sp>
        <p:nvSpPr>
          <p:cNvPr id="77" name="object 77"/>
          <p:cNvSpPr/>
          <p:nvPr/>
        </p:nvSpPr>
        <p:spPr>
          <a:xfrm>
            <a:off x="4394777" y="4187487"/>
            <a:ext cx="4702810" cy="2632710"/>
          </a:xfrm>
          <a:custGeom>
            <a:avLst/>
            <a:gdLst/>
            <a:ahLst/>
            <a:cxnLst/>
            <a:rect l="l" t="t" r="r" b="b"/>
            <a:pathLst>
              <a:path w="4702809" h="2632709">
                <a:moveTo>
                  <a:pt x="0" y="2632447"/>
                </a:moveTo>
                <a:lnTo>
                  <a:pt x="4702247" y="2632447"/>
                </a:lnTo>
                <a:lnTo>
                  <a:pt x="4702246" y="0"/>
                </a:lnTo>
                <a:lnTo>
                  <a:pt x="0" y="0"/>
                </a:lnTo>
                <a:lnTo>
                  <a:pt x="0" y="2632447"/>
                </a:lnTo>
                <a:close/>
              </a:path>
            </a:pathLst>
          </a:custGeom>
          <a:ln w="7613">
            <a:solidFill>
              <a:srgbClr val="C0C0C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8" name="object 78"/>
          <p:cNvSpPr txBox="1">
            <a:spLocks noGrp="1"/>
          </p:cNvSpPr>
          <p:nvPr>
            <p:ph type="title"/>
          </p:nvPr>
        </p:nvSpPr>
        <p:spPr>
          <a:xfrm>
            <a:off x="4495038" y="268985"/>
            <a:ext cx="2832100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ІІІ. </a:t>
            </a:r>
            <a:r>
              <a:rPr dirty="0" spc="-20"/>
              <a:t>Наукова</a:t>
            </a:r>
            <a:r>
              <a:rPr dirty="0" spc="-70"/>
              <a:t> </a:t>
            </a:r>
            <a:r>
              <a:rPr dirty="0" spc="-15"/>
              <a:t>робота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191761" y="0"/>
            <a:ext cx="3970654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75">
                <a:solidFill>
                  <a:srgbClr val="003366"/>
                </a:solidFill>
              </a:rPr>
              <a:t>IV. </a:t>
            </a:r>
            <a:r>
              <a:rPr dirty="0" spc="-5">
                <a:solidFill>
                  <a:srgbClr val="003366"/>
                </a:solidFill>
              </a:rPr>
              <a:t>Міжнародна</a:t>
            </a:r>
            <a:r>
              <a:rPr dirty="0" spc="-35">
                <a:solidFill>
                  <a:srgbClr val="003366"/>
                </a:solidFill>
              </a:rPr>
              <a:t> </a:t>
            </a:r>
            <a:r>
              <a:rPr dirty="0" spc="-5">
                <a:solidFill>
                  <a:srgbClr val="003366"/>
                </a:solidFill>
              </a:rPr>
              <a:t>діяльність</a:t>
            </a:r>
          </a:p>
        </p:txBody>
      </p:sp>
      <p:sp>
        <p:nvSpPr>
          <p:cNvPr id="3" name="object 3"/>
          <p:cNvSpPr/>
          <p:nvPr/>
        </p:nvSpPr>
        <p:spPr>
          <a:xfrm>
            <a:off x="0" y="1670304"/>
            <a:ext cx="5039867" cy="46283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5292725" y="1931035"/>
            <a:ext cx="3600450" cy="2011680"/>
          </a:xfrm>
          <a:custGeom>
            <a:avLst/>
            <a:gdLst/>
            <a:ahLst/>
            <a:cxnLst/>
            <a:rect l="l" t="t" r="r" b="b"/>
            <a:pathLst>
              <a:path w="3600450" h="2011679">
                <a:moveTo>
                  <a:pt x="3600450" y="0"/>
                </a:moveTo>
                <a:lnTo>
                  <a:pt x="0" y="0"/>
                </a:lnTo>
                <a:lnTo>
                  <a:pt x="0" y="2011680"/>
                </a:lnTo>
                <a:lnTo>
                  <a:pt x="3600450" y="2011680"/>
                </a:lnTo>
                <a:lnTo>
                  <a:pt x="36004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5286375" y="1406525"/>
          <a:ext cx="3619500" cy="51638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00450"/>
              </a:tblGrid>
              <a:tr h="5181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dirty="0" sz="1400" spc="-15">
                          <a:latin typeface="Times New Roman"/>
                          <a:cs typeface="Times New Roman"/>
                        </a:rPr>
                        <a:t>Продовжувати </a:t>
                      </a:r>
                      <a:r>
                        <a:rPr dirty="0" sz="1400" spc="-5">
                          <a:latin typeface="Times New Roman"/>
                          <a:cs typeface="Times New Roman"/>
                        </a:rPr>
                        <a:t>брати участь </a:t>
                      </a:r>
                      <a:r>
                        <a:rPr dirty="0" sz="140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dirty="0" sz="1400" spc="-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spc="-5">
                          <a:latin typeface="Times New Roman"/>
                          <a:cs typeface="Times New Roman"/>
                        </a:rPr>
                        <a:t>програмі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algn="ctr" marL="63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400" spc="-5">
                          <a:latin typeface="Times New Roman"/>
                          <a:cs typeface="Times New Roman"/>
                        </a:rPr>
                        <a:t>ERASMUS MUNDUS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4000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011679">
                <a:tc>
                  <a:txBody>
                    <a:bodyPr/>
                    <a:lstStyle/>
                    <a:p>
                      <a:pPr algn="ctr" marL="130810" marR="121920" indent="190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dirty="0" sz="1400" spc="-10">
                          <a:latin typeface="Times New Roman"/>
                          <a:cs typeface="Times New Roman"/>
                        </a:rPr>
                        <a:t>Продовження </a:t>
                      </a:r>
                      <a:r>
                        <a:rPr dirty="0" sz="1400" spc="-5">
                          <a:latin typeface="Times New Roman"/>
                          <a:cs typeface="Times New Roman"/>
                        </a:rPr>
                        <a:t>активної </a:t>
                      </a:r>
                      <a:r>
                        <a:rPr dirty="0" sz="1400" spc="-10">
                          <a:latin typeface="Times New Roman"/>
                          <a:cs typeface="Times New Roman"/>
                        </a:rPr>
                        <a:t>науково-освітньої  </a:t>
                      </a:r>
                      <a:r>
                        <a:rPr dirty="0" sz="1400">
                          <a:latin typeface="Times New Roman"/>
                          <a:cs typeface="Times New Roman"/>
                        </a:rPr>
                        <a:t>співпраці в </a:t>
                      </a:r>
                      <a:r>
                        <a:rPr dirty="0" sz="1400" spc="-5">
                          <a:latin typeface="Times New Roman"/>
                          <a:cs typeface="Times New Roman"/>
                        </a:rPr>
                        <a:t>галузі </a:t>
                      </a:r>
                      <a:r>
                        <a:rPr dirty="0" sz="1400" spc="-10">
                          <a:latin typeface="Times New Roman"/>
                          <a:cs typeface="Times New Roman"/>
                        </a:rPr>
                        <a:t>туризму </a:t>
                      </a:r>
                      <a:r>
                        <a:rPr dirty="0" sz="1400">
                          <a:latin typeface="Times New Roman"/>
                          <a:cs typeface="Times New Roman"/>
                        </a:rPr>
                        <a:t>та </a:t>
                      </a:r>
                      <a:r>
                        <a:rPr dirty="0" sz="1400" spc="-10">
                          <a:latin typeface="Times New Roman"/>
                          <a:cs typeface="Times New Roman"/>
                        </a:rPr>
                        <a:t>готельної  </a:t>
                      </a:r>
                      <a:r>
                        <a:rPr dirty="0" sz="1400">
                          <a:latin typeface="Times New Roman"/>
                          <a:cs typeface="Times New Roman"/>
                        </a:rPr>
                        <a:t>справи з </a:t>
                      </a:r>
                      <a:r>
                        <a:rPr dirty="0" sz="1400" spc="-5">
                          <a:latin typeface="Times New Roman"/>
                          <a:cs typeface="Times New Roman"/>
                        </a:rPr>
                        <a:t>Суспільно-природничим  університетом </a:t>
                      </a:r>
                      <a:r>
                        <a:rPr dirty="0" sz="1400">
                          <a:latin typeface="Times New Roman"/>
                          <a:cs typeface="Times New Roman"/>
                        </a:rPr>
                        <a:t>у </a:t>
                      </a:r>
                      <a:r>
                        <a:rPr dirty="0" sz="1400" spc="-5">
                          <a:latin typeface="Times New Roman"/>
                          <a:cs typeface="Times New Roman"/>
                        </a:rPr>
                        <a:t>Любліні, </a:t>
                      </a:r>
                      <a:r>
                        <a:rPr dirty="0" sz="1400">
                          <a:latin typeface="Times New Roman"/>
                          <a:cs typeface="Times New Roman"/>
                        </a:rPr>
                        <a:t>Вищою </a:t>
                      </a:r>
                      <a:r>
                        <a:rPr dirty="0" sz="1400" spc="-15">
                          <a:latin typeface="Times New Roman"/>
                          <a:cs typeface="Times New Roman"/>
                        </a:rPr>
                        <a:t>школою</a:t>
                      </a:r>
                      <a:r>
                        <a:rPr dirty="0" sz="1400" spc="-13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>
                          <a:latin typeface="Times New Roman"/>
                          <a:cs typeface="Times New Roman"/>
                        </a:rPr>
                        <a:t>у  </a:t>
                      </a:r>
                      <a:r>
                        <a:rPr dirty="0" sz="1400" spc="-10">
                          <a:latin typeface="Times New Roman"/>
                          <a:cs typeface="Times New Roman"/>
                        </a:rPr>
                        <a:t>Сухій </a:t>
                      </a:r>
                      <a:r>
                        <a:rPr dirty="0" sz="1400">
                          <a:latin typeface="Times New Roman"/>
                          <a:cs typeface="Times New Roman"/>
                        </a:rPr>
                        <a:t>Бескидській, </a:t>
                      </a:r>
                      <a:r>
                        <a:rPr dirty="0" sz="1400" spc="-15">
                          <a:latin typeface="Times New Roman"/>
                          <a:cs typeface="Times New Roman"/>
                        </a:rPr>
                        <a:t>Університетом </a:t>
                      </a:r>
                      <a:r>
                        <a:rPr dirty="0" sz="1400">
                          <a:latin typeface="Times New Roman"/>
                          <a:cs typeface="Times New Roman"/>
                        </a:rPr>
                        <a:t>Марії-  </a:t>
                      </a:r>
                      <a:r>
                        <a:rPr dirty="0" sz="1400" spc="-5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dirty="0" sz="1400" spc="-5">
                          <a:latin typeface="Arial"/>
                          <a:cs typeface="Arial"/>
                        </a:rPr>
                        <a:t>’</a:t>
                      </a:r>
                      <a:r>
                        <a:rPr dirty="0" sz="1400" spc="-5">
                          <a:latin typeface="Times New Roman"/>
                          <a:cs typeface="Times New Roman"/>
                        </a:rPr>
                        <a:t>юрі Складовської, Педагогічною  Академією </a:t>
                      </a:r>
                      <a:r>
                        <a:rPr dirty="0" sz="1400">
                          <a:latin typeface="Times New Roman"/>
                          <a:cs typeface="Times New Roman"/>
                        </a:rPr>
                        <a:t>у </a:t>
                      </a:r>
                      <a:r>
                        <a:rPr dirty="0" sz="1400" spc="-10">
                          <a:latin typeface="Times New Roman"/>
                          <a:cs typeface="Times New Roman"/>
                        </a:rPr>
                        <a:t>Кракові, Вшехніцкою  </a:t>
                      </a:r>
                      <a:r>
                        <a:rPr dirty="0" sz="1400" spc="-15">
                          <a:latin typeface="Times New Roman"/>
                          <a:cs typeface="Times New Roman"/>
                        </a:rPr>
                        <a:t>Польською </a:t>
                      </a:r>
                      <a:r>
                        <a:rPr dirty="0" sz="1400">
                          <a:latin typeface="Times New Roman"/>
                          <a:cs typeface="Times New Roman"/>
                        </a:rPr>
                        <a:t>Вищою </a:t>
                      </a:r>
                      <a:r>
                        <a:rPr dirty="0" sz="1400" spc="-15">
                          <a:latin typeface="Times New Roman"/>
                          <a:cs typeface="Times New Roman"/>
                        </a:rPr>
                        <a:t>Школою </a:t>
                      </a:r>
                      <a:r>
                        <a:rPr dirty="0" sz="1400">
                          <a:latin typeface="Times New Roman"/>
                          <a:cs typeface="Times New Roman"/>
                        </a:rPr>
                        <a:t>у </a:t>
                      </a:r>
                      <a:r>
                        <a:rPr dirty="0" sz="1400" spc="-5">
                          <a:latin typeface="Times New Roman"/>
                          <a:cs typeface="Times New Roman"/>
                        </a:rPr>
                        <a:t>Варшаві,  Опольським</a:t>
                      </a:r>
                      <a:r>
                        <a:rPr dirty="0" sz="1400" spc="-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spc="-15">
                          <a:latin typeface="Times New Roman"/>
                          <a:cs typeface="Times New Roman"/>
                        </a:rPr>
                        <a:t>Університетом.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4064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731520">
                <a:tc>
                  <a:txBody>
                    <a:bodyPr/>
                    <a:lstStyle/>
                    <a:p>
                      <a:pPr algn="ctr" marL="238760" marR="229870" indent="-25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dirty="0" sz="1400" spc="-10">
                          <a:latin typeface="Times New Roman"/>
                          <a:cs typeface="Times New Roman"/>
                        </a:rPr>
                        <a:t>Налагодження </a:t>
                      </a:r>
                      <a:r>
                        <a:rPr dirty="0" sz="1400">
                          <a:latin typeface="Times New Roman"/>
                          <a:cs typeface="Times New Roman"/>
                        </a:rPr>
                        <a:t>співпраці у </a:t>
                      </a:r>
                      <a:r>
                        <a:rPr dirty="0" sz="1400" spc="-10">
                          <a:latin typeface="Times New Roman"/>
                          <a:cs typeface="Times New Roman"/>
                        </a:rPr>
                        <a:t>підготовці  </a:t>
                      </a:r>
                      <a:r>
                        <a:rPr dirty="0" sz="1400">
                          <a:latin typeface="Times New Roman"/>
                          <a:cs typeface="Times New Roman"/>
                        </a:rPr>
                        <a:t>фахівців з </a:t>
                      </a:r>
                      <a:r>
                        <a:rPr dirty="0" sz="1400" spc="-5">
                          <a:latin typeface="Times New Roman"/>
                          <a:cs typeface="Times New Roman"/>
                        </a:rPr>
                        <a:t>готельно-ресторанної </a:t>
                      </a:r>
                      <a:r>
                        <a:rPr dirty="0" sz="1400">
                          <a:latin typeface="Times New Roman"/>
                          <a:cs typeface="Times New Roman"/>
                        </a:rPr>
                        <a:t>справи</a:t>
                      </a:r>
                      <a:r>
                        <a:rPr dirty="0" sz="1400" spc="-9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>
                          <a:latin typeface="Times New Roman"/>
                          <a:cs typeface="Times New Roman"/>
                        </a:rPr>
                        <a:t>з  Версальським </a:t>
                      </a:r>
                      <a:r>
                        <a:rPr dirty="0" sz="1400" spc="-5">
                          <a:latin typeface="Times New Roman"/>
                          <a:cs typeface="Times New Roman"/>
                        </a:rPr>
                        <a:t>університетом </a:t>
                      </a:r>
                      <a:r>
                        <a:rPr dirty="0" sz="140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dirty="0" sz="1400" spc="-5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>
                          <a:latin typeface="Times New Roman"/>
                          <a:cs typeface="Times New Roman"/>
                        </a:rPr>
                        <a:t>Франції.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4064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158239">
                <a:tc>
                  <a:txBody>
                    <a:bodyPr/>
                    <a:lstStyle/>
                    <a:p>
                      <a:pPr algn="ctr" marL="273685" marR="263525" indent="254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dirty="0" sz="1400" spc="-10">
                          <a:latin typeface="Times New Roman"/>
                          <a:cs typeface="Times New Roman"/>
                        </a:rPr>
                        <a:t>Продовження </a:t>
                      </a:r>
                      <a:r>
                        <a:rPr dirty="0" sz="1400">
                          <a:latin typeface="Times New Roman"/>
                          <a:cs typeface="Times New Roman"/>
                        </a:rPr>
                        <a:t>міжнародної </a:t>
                      </a:r>
                      <a:r>
                        <a:rPr dirty="0" sz="1400" spc="-25">
                          <a:latin typeface="Times New Roman"/>
                          <a:cs typeface="Times New Roman"/>
                        </a:rPr>
                        <a:t>науково  </a:t>
                      </a:r>
                      <a:r>
                        <a:rPr dirty="0" sz="1400">
                          <a:latin typeface="Times New Roman"/>
                          <a:cs typeface="Times New Roman"/>
                        </a:rPr>
                        <a:t>співпраці в </a:t>
                      </a:r>
                      <a:r>
                        <a:rPr dirty="0" sz="1400" spc="-5">
                          <a:latin typeface="Times New Roman"/>
                          <a:cs typeface="Times New Roman"/>
                        </a:rPr>
                        <a:t>рамках </a:t>
                      </a:r>
                      <a:r>
                        <a:rPr dirty="0" sz="1400">
                          <a:latin typeface="Times New Roman"/>
                          <a:cs typeface="Times New Roman"/>
                        </a:rPr>
                        <a:t>проектів Програма  </a:t>
                      </a:r>
                      <a:r>
                        <a:rPr dirty="0" sz="1400" spc="-5">
                          <a:latin typeface="Times New Roman"/>
                          <a:cs typeface="Times New Roman"/>
                        </a:rPr>
                        <a:t>добросусідства </a:t>
                      </a:r>
                      <a:r>
                        <a:rPr dirty="0" sz="1400" spc="-20">
                          <a:latin typeface="Times New Roman"/>
                          <a:cs typeface="Times New Roman"/>
                        </a:rPr>
                        <a:t>(PL-BY-UA) </a:t>
                      </a:r>
                      <a:r>
                        <a:rPr dirty="0" sz="1400">
                          <a:latin typeface="Times New Roman"/>
                          <a:cs typeface="Times New Roman"/>
                        </a:rPr>
                        <a:t>та </a:t>
                      </a:r>
                      <a:r>
                        <a:rPr dirty="0" sz="1400" spc="-10">
                          <a:latin typeface="Times New Roman"/>
                          <a:cs typeface="Times New Roman"/>
                        </a:rPr>
                        <a:t>Карпато-  Альпійського </a:t>
                      </a:r>
                      <a:r>
                        <a:rPr dirty="0" sz="1400">
                          <a:latin typeface="Times New Roman"/>
                          <a:cs typeface="Times New Roman"/>
                        </a:rPr>
                        <a:t>і </a:t>
                      </a:r>
                      <a:r>
                        <a:rPr dirty="0" sz="1400" spc="-10">
                          <a:latin typeface="Times New Roman"/>
                          <a:cs typeface="Times New Roman"/>
                        </a:rPr>
                        <a:t>Балтійського </a:t>
                      </a:r>
                      <a:r>
                        <a:rPr dirty="0" sz="1400">
                          <a:latin typeface="Times New Roman"/>
                          <a:cs typeface="Times New Roman"/>
                        </a:rPr>
                        <a:t>проектів,  </a:t>
                      </a:r>
                      <a:r>
                        <a:rPr dirty="0" sz="1400" spc="-10">
                          <a:latin typeface="Times New Roman"/>
                          <a:cs typeface="Times New Roman"/>
                        </a:rPr>
                        <a:t>Карпатська </a:t>
                      </a:r>
                      <a:r>
                        <a:rPr dirty="0" sz="1400" spc="-5">
                          <a:latin typeface="Times New Roman"/>
                          <a:cs typeface="Times New Roman"/>
                        </a:rPr>
                        <a:t>марка, Європа</a:t>
                      </a:r>
                      <a:r>
                        <a:rPr dirty="0" sz="1400" spc="-25">
                          <a:latin typeface="Times New Roman"/>
                          <a:cs typeface="Times New Roman"/>
                        </a:rPr>
                        <a:t> Карпат.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4127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731520">
                <a:tc>
                  <a:txBody>
                    <a:bodyPr/>
                    <a:lstStyle/>
                    <a:p>
                      <a:pPr algn="ctr" marL="243204" marR="233679" indent="317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dirty="0" sz="1400" spc="-5">
                          <a:latin typeface="Times New Roman"/>
                          <a:cs typeface="Times New Roman"/>
                        </a:rPr>
                        <a:t>Міжнародні </a:t>
                      </a:r>
                      <a:r>
                        <a:rPr dirty="0" sz="1400">
                          <a:latin typeface="Times New Roman"/>
                          <a:cs typeface="Times New Roman"/>
                        </a:rPr>
                        <a:t>стажування </a:t>
                      </a:r>
                      <a:r>
                        <a:rPr dirty="0" sz="1400" spc="-10">
                          <a:latin typeface="Times New Roman"/>
                          <a:cs typeface="Times New Roman"/>
                        </a:rPr>
                        <a:t>студентів </a:t>
                      </a:r>
                      <a:r>
                        <a:rPr dirty="0" sz="1400">
                          <a:latin typeface="Times New Roman"/>
                          <a:cs typeface="Times New Roman"/>
                        </a:rPr>
                        <a:t>та  </a:t>
                      </a:r>
                      <a:r>
                        <a:rPr dirty="0" sz="1400" spc="-10">
                          <a:latin typeface="Times New Roman"/>
                          <a:cs typeface="Times New Roman"/>
                        </a:rPr>
                        <a:t>викладачів </a:t>
                      </a:r>
                      <a:r>
                        <a:rPr dirty="0" sz="1400">
                          <a:latin typeface="Times New Roman"/>
                          <a:cs typeface="Times New Roman"/>
                        </a:rPr>
                        <a:t>у </a:t>
                      </a:r>
                      <a:r>
                        <a:rPr dirty="0" sz="1400" spc="-5">
                          <a:latin typeface="Times New Roman"/>
                          <a:cs typeface="Times New Roman"/>
                        </a:rPr>
                        <a:t>рамках </a:t>
                      </a:r>
                      <a:r>
                        <a:rPr dirty="0" sz="1400" spc="-25">
                          <a:latin typeface="Times New Roman"/>
                          <a:cs typeface="Times New Roman"/>
                        </a:rPr>
                        <a:t>угод </a:t>
                      </a:r>
                      <a:r>
                        <a:rPr dirty="0" sz="1400">
                          <a:latin typeface="Times New Roman"/>
                          <a:cs typeface="Times New Roman"/>
                        </a:rPr>
                        <a:t>про</a:t>
                      </a:r>
                      <a:r>
                        <a:rPr dirty="0" sz="1400" spc="-4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>
                          <a:latin typeface="Times New Roman"/>
                          <a:cs typeface="Times New Roman"/>
                        </a:rPr>
                        <a:t>академічну  мобільність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4127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6" name="object 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2940"/>
              </a:lnSpc>
            </a:pPr>
            <a:fld id="{81D60167-4931-47E6-BA6A-407CBD079E47}" type="slidenum">
              <a:rPr dirty="0"/>
              <a:t>15</a:t>
            </a:fld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1952" y="167385"/>
            <a:ext cx="3465195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Міжнародна</a:t>
            </a:r>
            <a:r>
              <a:rPr dirty="0" spc="-45"/>
              <a:t> </a:t>
            </a:r>
            <a:r>
              <a:rPr dirty="0" spc="-5"/>
              <a:t>співпраця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441196" y="935812"/>
            <a:ext cx="7093584" cy="167258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150495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Arial"/>
                <a:cs typeface="Arial"/>
              </a:rPr>
              <a:t>З </a:t>
            </a:r>
            <a:r>
              <a:rPr dirty="0" sz="1800" spc="-10">
                <a:latin typeface="Arial"/>
                <a:cs typeface="Arial"/>
              </a:rPr>
              <a:t>2015 </a:t>
            </a:r>
            <a:r>
              <a:rPr dirty="0" sz="1800">
                <a:latin typeface="Arial"/>
                <a:cs typeface="Arial"/>
              </a:rPr>
              <a:t>року колектив </a:t>
            </a:r>
            <a:r>
              <a:rPr dirty="0" sz="1800" spc="-5">
                <a:latin typeface="Arial"/>
                <a:cs typeface="Arial"/>
              </a:rPr>
              <a:t>кафедри туризму </a:t>
            </a:r>
            <a:r>
              <a:rPr dirty="0" sz="1800" spc="-15">
                <a:latin typeface="Arial"/>
                <a:cs typeface="Arial"/>
              </a:rPr>
              <a:t>розпочав </a:t>
            </a:r>
            <a:r>
              <a:rPr dirty="0" sz="1800" spc="-10">
                <a:latin typeface="Arial"/>
                <a:cs typeface="Arial"/>
              </a:rPr>
              <a:t>роботу </a:t>
            </a:r>
            <a:r>
              <a:rPr dirty="0" sz="1800" spc="-5">
                <a:latin typeface="Arial"/>
                <a:cs typeface="Arial"/>
              </a:rPr>
              <a:t>над  </a:t>
            </a:r>
            <a:r>
              <a:rPr dirty="0" sz="1800" spc="-10">
                <a:latin typeface="Arial"/>
                <a:cs typeface="Arial"/>
              </a:rPr>
              <a:t>створенням українського </a:t>
            </a:r>
            <a:r>
              <a:rPr dirty="0" sz="1800">
                <a:latin typeface="Arial"/>
                <a:cs typeface="Arial"/>
              </a:rPr>
              <a:t>відтинку </a:t>
            </a:r>
            <a:r>
              <a:rPr dirty="0" sz="1800" spc="-5">
                <a:latin typeface="Arial"/>
                <a:cs typeface="Arial"/>
              </a:rPr>
              <a:t>шляху Св. Якова від </a:t>
            </a:r>
            <a:r>
              <a:rPr dirty="0" sz="1800" spc="-15">
                <a:latin typeface="Arial"/>
                <a:cs typeface="Arial"/>
              </a:rPr>
              <a:t>Львова </a:t>
            </a:r>
            <a:r>
              <a:rPr dirty="0" sz="1800">
                <a:latin typeface="Arial"/>
                <a:cs typeface="Arial"/>
              </a:rPr>
              <a:t>до  </a:t>
            </a:r>
            <a:r>
              <a:rPr dirty="0" sz="1800" spc="-5">
                <a:latin typeface="Arial"/>
                <a:cs typeface="Arial"/>
              </a:rPr>
              <a:t>Шегині. </a:t>
            </a:r>
            <a:r>
              <a:rPr dirty="0" sz="1800">
                <a:latin typeface="Arial"/>
                <a:cs typeface="Arial"/>
              </a:rPr>
              <a:t>У </a:t>
            </a:r>
            <a:r>
              <a:rPr dirty="0" sz="1800" spc="-5">
                <a:latin typeface="Arial"/>
                <a:cs typeface="Arial"/>
              </a:rPr>
              <a:t>2017 р. кафедра туризму </a:t>
            </a:r>
            <a:r>
              <a:rPr dirty="0" sz="1800" spc="-10">
                <a:latin typeface="Arial"/>
                <a:cs typeface="Arial"/>
              </a:rPr>
              <a:t>географічного </a:t>
            </a:r>
            <a:r>
              <a:rPr dirty="0" sz="1800" spc="-30">
                <a:latin typeface="Arial"/>
                <a:cs typeface="Arial"/>
              </a:rPr>
              <a:t>факультету </a:t>
            </a:r>
            <a:r>
              <a:rPr dirty="0" sz="1800" spc="-5">
                <a:latin typeface="Arial"/>
                <a:cs typeface="Arial"/>
              </a:rPr>
              <a:t>ЛНУ  ім. </a:t>
            </a:r>
            <a:r>
              <a:rPr dirty="0" sz="1800">
                <a:latin typeface="Arial"/>
                <a:cs typeface="Arial"/>
              </a:rPr>
              <a:t>І. Франка </a:t>
            </a:r>
            <a:r>
              <a:rPr dirty="0" sz="1800" spc="-5">
                <a:latin typeface="Arial"/>
                <a:cs typeface="Arial"/>
              </a:rPr>
              <a:t>включена </a:t>
            </a:r>
            <a:r>
              <a:rPr dirty="0" sz="1800">
                <a:latin typeface="Arial"/>
                <a:cs typeface="Arial"/>
              </a:rPr>
              <a:t>в </a:t>
            </a:r>
            <a:r>
              <a:rPr dirty="0" sz="1800" spc="-10">
                <a:latin typeface="Arial"/>
                <a:cs typeface="Arial"/>
              </a:rPr>
              <a:t>мережу </a:t>
            </a:r>
            <a:r>
              <a:rPr dirty="0" sz="1800" spc="-5">
                <a:latin typeface="Arial"/>
                <a:cs typeface="Arial"/>
              </a:rPr>
              <a:t>європейських </a:t>
            </a:r>
            <a:r>
              <a:rPr dirty="0" sz="1800" spc="-15">
                <a:latin typeface="Arial"/>
                <a:cs typeface="Arial"/>
              </a:rPr>
              <a:t>вузів, </a:t>
            </a:r>
            <a:r>
              <a:rPr dirty="0" sz="1800">
                <a:latin typeface="Arial"/>
                <a:cs typeface="Arial"/>
              </a:rPr>
              <a:t>які</a:t>
            </a:r>
            <a:r>
              <a:rPr dirty="0" sz="1800" spc="30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сприяють</a:t>
            </a:r>
            <a:endParaRPr sz="1800">
              <a:latin typeface="Arial"/>
              <a:cs typeface="Arial"/>
            </a:endParaRPr>
          </a:p>
          <a:p>
            <a:pPr algn="ctr" marL="3810">
              <a:lnSpc>
                <a:spcPct val="100000"/>
              </a:lnSpc>
              <a:spcBef>
                <a:spcPts val="5"/>
              </a:spcBef>
            </a:pPr>
            <a:r>
              <a:rPr dirty="0" sz="1800" spc="-10" i="1">
                <a:latin typeface="Arial"/>
                <a:cs typeface="Arial"/>
              </a:rPr>
              <a:t>Camino </a:t>
            </a:r>
            <a:r>
              <a:rPr dirty="0" sz="1800" spc="-5" i="1">
                <a:latin typeface="Arial"/>
                <a:cs typeface="Arial"/>
              </a:rPr>
              <a:t>de Santiago </a:t>
            </a:r>
            <a:r>
              <a:rPr dirty="0" sz="1800" spc="-15">
                <a:latin typeface="Arial"/>
                <a:cs typeface="Arial"/>
              </a:rPr>
              <a:t>через </a:t>
            </a:r>
            <a:r>
              <a:rPr dirty="0" sz="1800" spc="-5">
                <a:latin typeface="Arial"/>
                <a:cs typeface="Arial"/>
              </a:rPr>
              <a:t>програму </a:t>
            </a:r>
            <a:r>
              <a:rPr dirty="0" sz="1800">
                <a:latin typeface="Arial"/>
                <a:cs typeface="Arial"/>
              </a:rPr>
              <a:t>Академічної</a:t>
            </a:r>
            <a:r>
              <a:rPr dirty="0" sz="1800" spc="100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Якубової</a:t>
            </a:r>
            <a:endParaRPr sz="1800">
              <a:latin typeface="Arial"/>
              <a:cs typeface="Arial"/>
            </a:endParaRPr>
          </a:p>
          <a:p>
            <a:pPr algn="ctr" marL="2540">
              <a:lnSpc>
                <a:spcPct val="100000"/>
              </a:lnSpc>
            </a:pPr>
            <a:r>
              <a:rPr dirty="0" sz="1800" spc="-10">
                <a:latin typeface="Arial"/>
                <a:cs typeface="Arial"/>
              </a:rPr>
              <a:t>Акредитації </a:t>
            </a:r>
            <a:r>
              <a:rPr dirty="0" sz="1800" spc="-10" i="1">
                <a:latin typeface="Arial"/>
                <a:cs typeface="Arial"/>
              </a:rPr>
              <a:t>Campus</a:t>
            </a:r>
            <a:r>
              <a:rPr dirty="0" sz="1800" spc="5" i="1">
                <a:latin typeface="Arial"/>
                <a:cs typeface="Arial"/>
              </a:rPr>
              <a:t> </a:t>
            </a:r>
            <a:r>
              <a:rPr dirty="0" sz="1800" spc="-5" i="1">
                <a:latin typeface="Arial"/>
                <a:cs typeface="Arial"/>
              </a:rPr>
              <a:t>Stellae</a:t>
            </a:r>
            <a:r>
              <a:rPr dirty="0" sz="1800" spc="-5"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611123" y="2636520"/>
            <a:ext cx="8533130" cy="4221480"/>
            <a:chOff x="611123" y="2636520"/>
            <a:chExt cx="8533130" cy="4221480"/>
          </a:xfrm>
        </p:grpSpPr>
        <p:sp>
          <p:nvSpPr>
            <p:cNvPr id="5" name="object 5"/>
            <p:cNvSpPr/>
            <p:nvPr/>
          </p:nvSpPr>
          <p:spPr>
            <a:xfrm>
              <a:off x="5003291" y="2636520"/>
              <a:ext cx="4140708" cy="342747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611123" y="3564635"/>
              <a:ext cx="4392168" cy="329336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2940"/>
              </a:lnSpc>
            </a:pPr>
            <a:fld id="{81D60167-4931-47E6-BA6A-407CBD079E47}" type="slidenum">
              <a:rPr dirty="0"/>
              <a:t>15</a:t>
            </a:fld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092198" y="197611"/>
            <a:ext cx="6355080" cy="17151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894205">
              <a:lnSpc>
                <a:spcPct val="100000"/>
              </a:lnSpc>
              <a:spcBef>
                <a:spcPts val="100"/>
              </a:spcBef>
            </a:pPr>
            <a:r>
              <a:rPr dirty="0" sz="2400" spc="-114" b="1">
                <a:solidFill>
                  <a:srgbClr val="006666"/>
                </a:solidFill>
                <a:latin typeface="Arial"/>
                <a:cs typeface="Arial"/>
              </a:rPr>
              <a:t>V. </a:t>
            </a:r>
            <a:r>
              <a:rPr dirty="0" sz="2400" spc="-5" b="1">
                <a:solidFill>
                  <a:srgbClr val="006666"/>
                </a:solidFill>
                <a:latin typeface="Arial"/>
                <a:cs typeface="Arial"/>
              </a:rPr>
              <a:t>Соціально-виховна</a:t>
            </a:r>
            <a:r>
              <a:rPr dirty="0" sz="2400" spc="20" b="1">
                <a:solidFill>
                  <a:srgbClr val="006666"/>
                </a:solidFill>
                <a:latin typeface="Arial"/>
                <a:cs typeface="Arial"/>
              </a:rPr>
              <a:t> </a:t>
            </a:r>
            <a:r>
              <a:rPr dirty="0" sz="2400" spc="-15" b="1">
                <a:solidFill>
                  <a:srgbClr val="006666"/>
                </a:solidFill>
                <a:latin typeface="Arial"/>
                <a:cs typeface="Arial"/>
              </a:rPr>
              <a:t>робота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3500">
              <a:latin typeface="Arial"/>
              <a:cs typeface="Arial"/>
            </a:endParaRPr>
          </a:p>
          <a:p>
            <a:pPr algn="ctr" marR="548005">
              <a:lnSpc>
                <a:spcPct val="100000"/>
              </a:lnSpc>
            </a:pPr>
            <a:r>
              <a:rPr dirty="0" sz="2400" spc="-15" b="1">
                <a:solidFill>
                  <a:srgbClr val="003366"/>
                </a:solidFill>
                <a:latin typeface="Arial"/>
                <a:cs typeface="Arial"/>
              </a:rPr>
              <a:t>Виховна та </a:t>
            </a:r>
            <a:r>
              <a:rPr dirty="0" sz="2400" spc="-5" b="1">
                <a:solidFill>
                  <a:srgbClr val="003366"/>
                </a:solidFill>
                <a:latin typeface="Arial"/>
                <a:cs typeface="Arial"/>
              </a:rPr>
              <a:t>профорієнтаційна</a:t>
            </a:r>
            <a:r>
              <a:rPr dirty="0" sz="2400" spc="40" b="1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dirty="0" sz="2400" spc="-15" b="1">
                <a:solidFill>
                  <a:srgbClr val="003366"/>
                </a:solidFill>
                <a:latin typeface="Arial"/>
                <a:cs typeface="Arial"/>
              </a:rPr>
              <a:t>робота.</a:t>
            </a:r>
            <a:endParaRPr sz="2400">
              <a:latin typeface="Arial"/>
              <a:cs typeface="Arial"/>
            </a:endParaRPr>
          </a:p>
          <a:p>
            <a:pPr algn="ctr" marR="555625">
              <a:lnSpc>
                <a:spcPct val="100000"/>
              </a:lnSpc>
              <a:spcBef>
                <a:spcPts val="600"/>
              </a:spcBef>
            </a:pPr>
            <a:r>
              <a:rPr dirty="0" sz="2400" spc="-15" b="1">
                <a:solidFill>
                  <a:srgbClr val="003366"/>
                </a:solidFill>
                <a:latin typeface="Arial"/>
                <a:cs typeface="Arial"/>
              </a:rPr>
              <a:t>Студентські</a:t>
            </a:r>
            <a:r>
              <a:rPr dirty="0" sz="2400" spc="45" b="1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dirty="0" sz="2400" spc="-5" b="1">
                <a:solidFill>
                  <a:srgbClr val="003366"/>
                </a:solidFill>
                <a:latin typeface="Arial"/>
                <a:cs typeface="Arial"/>
              </a:rPr>
              <a:t>практики.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2940"/>
              </a:lnSpc>
            </a:pPr>
            <a:fld id="{81D60167-4931-47E6-BA6A-407CBD079E47}" type="slidenum">
              <a:rPr dirty="0"/>
              <a:t>15</a:t>
            </a:fld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612900" y="2846451"/>
          <a:ext cx="6572250" cy="32569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553200"/>
              </a:tblGrid>
              <a:tr h="64007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dirty="0" sz="1800" spc="-5">
                          <a:latin typeface="Times New Roman"/>
                          <a:cs typeface="Times New Roman"/>
                        </a:rPr>
                        <a:t>Участь </a:t>
                      </a:r>
                      <a:r>
                        <a:rPr dirty="0" sz="1800">
                          <a:latin typeface="Times New Roman"/>
                          <a:cs typeface="Times New Roman"/>
                        </a:rPr>
                        <a:t>співробітників </a:t>
                      </a:r>
                      <a:r>
                        <a:rPr dirty="0" sz="1800" spc="-10">
                          <a:latin typeface="Times New Roman"/>
                          <a:cs typeface="Times New Roman"/>
                        </a:rPr>
                        <a:t>кафедри </a:t>
                      </a:r>
                      <a:r>
                        <a:rPr dirty="0" sz="1800" spc="10">
                          <a:latin typeface="Times New Roman"/>
                          <a:cs typeface="Times New Roman"/>
                        </a:rPr>
                        <a:t>та </a:t>
                      </a:r>
                      <a:r>
                        <a:rPr dirty="0" sz="1800" spc="-15">
                          <a:latin typeface="Times New Roman"/>
                          <a:cs typeface="Times New Roman"/>
                        </a:rPr>
                        <a:t>студентів </a:t>
                      </a:r>
                      <a:r>
                        <a:rPr dirty="0" sz="180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dirty="0" sz="1800" spc="-4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800" spc="-20">
                          <a:latin typeface="Times New Roman"/>
                          <a:cs typeface="Times New Roman"/>
                        </a:rPr>
                        <a:t>громадському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800">
                          <a:latin typeface="Times New Roman"/>
                          <a:cs typeface="Times New Roman"/>
                        </a:rPr>
                        <a:t>житті</a:t>
                      </a:r>
                      <a:r>
                        <a:rPr dirty="0" sz="1800" spc="-20">
                          <a:latin typeface="Times New Roman"/>
                          <a:cs typeface="Times New Roman"/>
                        </a:rPr>
                        <a:t> Університету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810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914400">
                <a:tc>
                  <a:txBody>
                    <a:bodyPr/>
                    <a:lstStyle/>
                    <a:p>
                      <a:pPr marL="91440" marR="16002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dirty="0" sz="1800" spc="-10">
                          <a:latin typeface="Times New Roman"/>
                          <a:cs typeface="Times New Roman"/>
                        </a:rPr>
                        <a:t>Проведення тематичних </a:t>
                      </a:r>
                      <a:r>
                        <a:rPr dirty="0" sz="1800">
                          <a:latin typeface="Times New Roman"/>
                          <a:cs typeface="Times New Roman"/>
                        </a:rPr>
                        <a:t>зустрічей </a:t>
                      </a:r>
                      <a:r>
                        <a:rPr dirty="0" sz="1800" spc="-15">
                          <a:latin typeface="Times New Roman"/>
                          <a:cs typeface="Times New Roman"/>
                        </a:rPr>
                        <a:t>студентів, </a:t>
                      </a:r>
                      <a:r>
                        <a:rPr dirty="0" sz="1800" spc="-10">
                          <a:latin typeface="Times New Roman"/>
                          <a:cs typeface="Times New Roman"/>
                        </a:rPr>
                        <a:t>викладачів  кафедри, </a:t>
                      </a:r>
                      <a:r>
                        <a:rPr dirty="0" sz="1800" spc="-15">
                          <a:latin typeface="Times New Roman"/>
                          <a:cs typeface="Times New Roman"/>
                        </a:rPr>
                        <a:t>вчителів </a:t>
                      </a:r>
                      <a:r>
                        <a:rPr dirty="0" sz="1800">
                          <a:latin typeface="Times New Roman"/>
                          <a:cs typeface="Times New Roman"/>
                        </a:rPr>
                        <a:t>шкіл із </a:t>
                      </a:r>
                      <a:r>
                        <a:rPr dirty="0" sz="1800" spc="-10">
                          <a:latin typeface="Times New Roman"/>
                          <a:cs typeface="Times New Roman"/>
                        </a:rPr>
                        <a:t>стейкхолдерами </a:t>
                      </a:r>
                      <a:r>
                        <a:rPr dirty="0" sz="1800" spc="10">
                          <a:latin typeface="Times New Roman"/>
                          <a:cs typeface="Times New Roman"/>
                        </a:rPr>
                        <a:t>та </a:t>
                      </a:r>
                      <a:r>
                        <a:rPr dirty="0" sz="1800" spc="-10">
                          <a:latin typeface="Times New Roman"/>
                          <a:cs typeface="Times New Roman"/>
                        </a:rPr>
                        <a:t>роботодавцями </a:t>
                      </a:r>
                      <a:r>
                        <a:rPr dirty="0" sz="1800">
                          <a:latin typeface="Times New Roman"/>
                          <a:cs typeface="Times New Roman"/>
                        </a:rPr>
                        <a:t>для  </a:t>
                      </a:r>
                      <a:r>
                        <a:rPr dirty="0" sz="1800" spc="-5">
                          <a:latin typeface="Times New Roman"/>
                          <a:cs typeface="Times New Roman"/>
                        </a:rPr>
                        <a:t>постійного оновлення ОПП </a:t>
                      </a:r>
                      <a:r>
                        <a:rPr dirty="0" sz="1800" spc="15">
                          <a:latin typeface="Times New Roman"/>
                          <a:cs typeface="Times New Roman"/>
                        </a:rPr>
                        <a:t>та</a:t>
                      </a:r>
                      <a:r>
                        <a:rPr dirty="0" sz="1800" spc="-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800" spc="-5">
                          <a:latin typeface="Times New Roman"/>
                          <a:cs typeface="Times New Roman"/>
                        </a:rPr>
                        <a:t>профорієнтації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873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dirty="0" sz="1800" spc="-10">
                          <a:latin typeface="Times New Roman"/>
                          <a:cs typeface="Times New Roman"/>
                        </a:rPr>
                        <a:t>Налагодження роботи </a:t>
                      </a:r>
                      <a:r>
                        <a:rPr dirty="0" sz="1800" spc="-20">
                          <a:latin typeface="Times New Roman"/>
                          <a:cs typeface="Times New Roman"/>
                        </a:rPr>
                        <a:t>студентського </a:t>
                      </a:r>
                      <a:r>
                        <a:rPr dirty="0" sz="1800" spc="-10">
                          <a:latin typeface="Times New Roman"/>
                          <a:cs typeface="Times New Roman"/>
                        </a:rPr>
                        <a:t>гуртка</a:t>
                      </a:r>
                      <a:r>
                        <a:rPr dirty="0" sz="1800" spc="-4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800" spc="-10">
                          <a:latin typeface="Arial"/>
                          <a:cs typeface="Arial"/>
                        </a:rPr>
                        <a:t>«</a:t>
                      </a:r>
                      <a:r>
                        <a:rPr dirty="0" sz="1800" spc="-10">
                          <a:latin typeface="Times New Roman"/>
                          <a:cs typeface="Times New Roman"/>
                        </a:rPr>
                        <a:t>Активного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dirty="0" sz="1800" spc="-5">
                          <a:latin typeface="Times New Roman"/>
                          <a:cs typeface="Times New Roman"/>
                        </a:rPr>
                        <a:t>туризму</a:t>
                      </a:r>
                      <a:r>
                        <a:rPr dirty="0" sz="1800" spc="-5">
                          <a:latin typeface="Arial"/>
                          <a:cs typeface="Arial"/>
                        </a:rPr>
                        <a:t>»</a:t>
                      </a:r>
                      <a:r>
                        <a:rPr dirty="0" sz="1800" spc="-5">
                          <a:latin typeface="Times New Roman"/>
                          <a:cs typeface="Times New Roman"/>
                        </a:rPr>
                        <a:t>, </a:t>
                      </a:r>
                      <a:r>
                        <a:rPr dirty="0" sz="1800" spc="-10">
                          <a:latin typeface="Times New Roman"/>
                          <a:cs typeface="Times New Roman"/>
                        </a:rPr>
                        <a:t>запровадження </a:t>
                      </a:r>
                      <a:r>
                        <a:rPr dirty="0" sz="1800" spc="-15">
                          <a:latin typeface="Times New Roman"/>
                          <a:cs typeface="Times New Roman"/>
                        </a:rPr>
                        <a:t>Карпатської</a:t>
                      </a:r>
                      <a:r>
                        <a:rPr dirty="0" sz="1800" spc="-4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800">
                          <a:latin typeface="Times New Roman"/>
                          <a:cs typeface="Times New Roman"/>
                        </a:rPr>
                        <a:t>відзнаки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873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0957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dirty="0" sz="1800" spc="-5">
                          <a:latin typeface="Times New Roman"/>
                          <a:cs typeface="Times New Roman"/>
                        </a:rPr>
                        <a:t>Впровадження </a:t>
                      </a:r>
                      <a:r>
                        <a:rPr dirty="0" sz="1800">
                          <a:latin typeface="Times New Roman"/>
                          <a:cs typeface="Times New Roman"/>
                        </a:rPr>
                        <a:t>дуальної </a:t>
                      </a:r>
                      <a:r>
                        <a:rPr dirty="0" sz="1800" spc="5">
                          <a:latin typeface="Times New Roman"/>
                          <a:cs typeface="Times New Roman"/>
                        </a:rPr>
                        <a:t>освіти, </a:t>
                      </a:r>
                      <a:r>
                        <a:rPr dirty="0" sz="1800" spc="-10">
                          <a:latin typeface="Times New Roman"/>
                          <a:cs typeface="Times New Roman"/>
                        </a:rPr>
                        <a:t>практик </a:t>
                      </a:r>
                      <a:r>
                        <a:rPr dirty="0" sz="1800" spc="-20">
                          <a:latin typeface="Times New Roman"/>
                          <a:cs typeface="Times New Roman"/>
                        </a:rPr>
                        <a:t>протягом </a:t>
                      </a:r>
                      <a:r>
                        <a:rPr dirty="0" sz="1800" spc="-15">
                          <a:latin typeface="Times New Roman"/>
                          <a:cs typeface="Times New Roman"/>
                        </a:rPr>
                        <a:t>обох </a:t>
                      </a:r>
                      <a:r>
                        <a:rPr dirty="0" sz="1800" spc="5">
                          <a:latin typeface="Times New Roman"/>
                          <a:cs typeface="Times New Roman"/>
                        </a:rPr>
                        <a:t>семестрів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873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40016">
                <a:tc>
                  <a:txBody>
                    <a:bodyPr/>
                    <a:lstStyle/>
                    <a:p>
                      <a:pPr marL="91440" marR="34417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dirty="0" sz="1800" spc="5">
                          <a:latin typeface="Times New Roman"/>
                          <a:cs typeface="Times New Roman"/>
                        </a:rPr>
                        <a:t>Зустрічі </a:t>
                      </a:r>
                      <a:r>
                        <a:rPr dirty="0" sz="1800" spc="-10">
                          <a:latin typeface="Times New Roman"/>
                          <a:cs typeface="Times New Roman"/>
                        </a:rPr>
                        <a:t>викладачів кафедри </a:t>
                      </a:r>
                      <a:r>
                        <a:rPr dirty="0" sz="1800">
                          <a:latin typeface="Times New Roman"/>
                          <a:cs typeface="Times New Roman"/>
                        </a:rPr>
                        <a:t>із абітурієнтами,</a:t>
                      </a:r>
                      <a:r>
                        <a:rPr dirty="0" sz="1800" spc="-10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800" spc="-10">
                          <a:latin typeface="Times New Roman"/>
                          <a:cs typeface="Times New Roman"/>
                        </a:rPr>
                        <a:t>школярамиміста  Львова </a:t>
                      </a:r>
                      <a:r>
                        <a:rPr dirty="0" sz="1800" spc="10">
                          <a:latin typeface="Times New Roman"/>
                          <a:cs typeface="Times New Roman"/>
                        </a:rPr>
                        <a:t>та </a:t>
                      </a:r>
                      <a:r>
                        <a:rPr dirty="0" sz="1800" spc="-10">
                          <a:latin typeface="Times New Roman"/>
                          <a:cs typeface="Times New Roman"/>
                        </a:rPr>
                        <a:t>області </a:t>
                      </a:r>
                      <a:r>
                        <a:rPr dirty="0" sz="1800">
                          <a:latin typeface="Times New Roman"/>
                          <a:cs typeface="Times New Roman"/>
                        </a:rPr>
                        <a:t>з </a:t>
                      </a:r>
                      <a:r>
                        <a:rPr dirty="0" sz="1800" spc="-5">
                          <a:latin typeface="Times New Roman"/>
                          <a:cs typeface="Times New Roman"/>
                        </a:rPr>
                        <a:t>метою</a:t>
                      </a:r>
                      <a:r>
                        <a:rPr dirty="0" sz="1800" spc="-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800" spc="-5">
                          <a:latin typeface="Times New Roman"/>
                          <a:cs typeface="Times New Roman"/>
                        </a:rPr>
                        <a:t>профорієнтації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873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12648" y="765048"/>
            <a:ext cx="8531860" cy="6093460"/>
            <a:chOff x="612648" y="765048"/>
            <a:chExt cx="8531860" cy="6093460"/>
          </a:xfrm>
        </p:grpSpPr>
        <p:sp>
          <p:nvSpPr>
            <p:cNvPr id="3" name="object 3"/>
            <p:cNvSpPr/>
            <p:nvPr/>
          </p:nvSpPr>
          <p:spPr>
            <a:xfrm>
              <a:off x="2267712" y="2924555"/>
              <a:ext cx="3456432" cy="259384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827532" y="836676"/>
              <a:ext cx="3072383" cy="230428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3924300" y="5291327"/>
              <a:ext cx="2087879" cy="1566671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4212336" y="908304"/>
              <a:ext cx="1872995" cy="140360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7525512" y="765048"/>
              <a:ext cx="1618488" cy="1216152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5867400" y="1988820"/>
              <a:ext cx="1993392" cy="1495043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795771" y="3645408"/>
              <a:ext cx="3348228" cy="222351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612648" y="5332476"/>
              <a:ext cx="2880360" cy="1525522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4610100" marR="5080" indent="-1262380">
              <a:lnSpc>
                <a:spcPct val="100000"/>
              </a:lnSpc>
              <a:spcBef>
                <a:spcPts val="100"/>
              </a:spcBef>
            </a:pPr>
            <a:r>
              <a:rPr dirty="0" sz="2000" spc="-10">
                <a:solidFill>
                  <a:srgbClr val="1C1C4B"/>
                </a:solidFill>
              </a:rPr>
              <a:t>Студентські </a:t>
            </a:r>
            <a:r>
              <a:rPr dirty="0" sz="2000" spc="-5">
                <a:solidFill>
                  <a:srgbClr val="1C1C4B"/>
                </a:solidFill>
              </a:rPr>
              <a:t>практики </a:t>
            </a:r>
            <a:r>
              <a:rPr dirty="0" sz="2000" spc="-20">
                <a:solidFill>
                  <a:srgbClr val="1C1C4B"/>
                </a:solidFill>
              </a:rPr>
              <a:t>та </a:t>
            </a:r>
            <a:r>
              <a:rPr dirty="0" sz="2000" spc="-5">
                <a:solidFill>
                  <a:srgbClr val="1C1C4B"/>
                </a:solidFill>
              </a:rPr>
              <a:t>співпраця </a:t>
            </a:r>
            <a:r>
              <a:rPr dirty="0" sz="2000">
                <a:solidFill>
                  <a:srgbClr val="1C1C4B"/>
                </a:solidFill>
              </a:rPr>
              <a:t>з  </a:t>
            </a:r>
            <a:r>
              <a:rPr dirty="0" sz="2000" spc="-10">
                <a:solidFill>
                  <a:srgbClr val="1C1C4B"/>
                </a:solidFill>
              </a:rPr>
              <a:t>стейкхолдерами</a:t>
            </a:r>
            <a:endParaRPr sz="2000"/>
          </a:p>
        </p:txBody>
      </p:sp>
      <p:sp>
        <p:nvSpPr>
          <p:cNvPr id="12" name="object 12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2940"/>
              </a:lnSpc>
            </a:pPr>
            <a:fld id="{81D60167-4931-47E6-BA6A-407CBD079E47}" type="slidenum">
              <a:rPr dirty="0"/>
              <a:t>15</a:t>
            </a:fld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11123" y="4366258"/>
            <a:ext cx="5039868" cy="24917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5111496" y="1053083"/>
            <a:ext cx="4032504" cy="25206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5109971" y="3933444"/>
            <a:ext cx="4034028" cy="22692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196083" y="1700783"/>
            <a:ext cx="2814827" cy="211226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0" y="908303"/>
            <a:ext cx="2039111" cy="287883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53975" rIns="0" bIns="0" rtlCol="0" vert="horz">
            <a:spAutoFit/>
          </a:bodyPr>
          <a:lstStyle/>
          <a:p>
            <a:pPr marL="3531235" marR="5080" indent="-116205">
              <a:lnSpc>
                <a:spcPts val="2590"/>
              </a:lnSpc>
              <a:spcBef>
                <a:spcPts val="425"/>
              </a:spcBef>
            </a:pPr>
            <a:r>
              <a:rPr dirty="0" spc="-5">
                <a:solidFill>
                  <a:srgbClr val="000000"/>
                </a:solidFill>
              </a:rPr>
              <a:t>VІ. </a:t>
            </a:r>
            <a:r>
              <a:rPr dirty="0" spc="-10">
                <a:solidFill>
                  <a:srgbClr val="000000"/>
                </a:solidFill>
              </a:rPr>
              <a:t>Промоція, </a:t>
            </a:r>
            <a:r>
              <a:rPr dirty="0" spc="-5">
                <a:solidFill>
                  <a:srgbClr val="000000"/>
                </a:solidFill>
              </a:rPr>
              <a:t>фандрайзинг</a:t>
            </a:r>
            <a:r>
              <a:rPr dirty="0" spc="-90">
                <a:solidFill>
                  <a:srgbClr val="000000"/>
                </a:solidFill>
              </a:rPr>
              <a:t> </a:t>
            </a:r>
            <a:r>
              <a:rPr dirty="0" spc="-15">
                <a:solidFill>
                  <a:srgbClr val="000000"/>
                </a:solidFill>
              </a:rPr>
              <a:t>та  </a:t>
            </a:r>
            <a:r>
              <a:rPr dirty="0" spc="-5">
                <a:solidFill>
                  <a:srgbClr val="000000"/>
                </a:solidFill>
              </a:rPr>
              <a:t>співпраця </a:t>
            </a:r>
            <a:r>
              <a:rPr dirty="0">
                <a:solidFill>
                  <a:srgbClr val="000000"/>
                </a:solidFill>
              </a:rPr>
              <a:t>з</a:t>
            </a:r>
            <a:r>
              <a:rPr dirty="0" spc="-45">
                <a:solidFill>
                  <a:srgbClr val="000000"/>
                </a:solidFill>
              </a:rPr>
              <a:t> </a:t>
            </a:r>
            <a:r>
              <a:rPr dirty="0" spc="-15">
                <a:solidFill>
                  <a:srgbClr val="000000"/>
                </a:solidFill>
              </a:rPr>
              <a:t>роботодавцями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2940"/>
              </a:lnSpc>
            </a:pPr>
            <a:fld id="{81D60167-4931-47E6-BA6A-407CBD079E47}" type="slidenum">
              <a:rPr dirty="0"/>
              <a:t>15</a:t>
            </a:fld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79603" y="6257950"/>
            <a:ext cx="191135" cy="4222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600" b="1">
                <a:solidFill>
                  <a:srgbClr val="FFFFFF"/>
                </a:solidFill>
                <a:latin typeface="Times New Roman"/>
                <a:cs typeface="Times New Roman"/>
              </a:rPr>
              <a:t>2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716271" y="118109"/>
            <a:ext cx="2728595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І. </a:t>
            </a:r>
            <a:r>
              <a:rPr dirty="0" spc="-5"/>
              <a:t>Кадровий</a:t>
            </a:r>
            <a:r>
              <a:rPr dirty="0" spc="-70"/>
              <a:t> </a:t>
            </a:r>
            <a:r>
              <a:rPr dirty="0" spc="-5"/>
              <a:t>склад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38301" y="916686"/>
            <a:ext cx="2287270" cy="1584325"/>
          </a:xfrm>
          <a:prstGeom prst="rect">
            <a:avLst/>
          </a:prstGeom>
        </p:spPr>
        <p:txBody>
          <a:bodyPr wrap="square" lIns="0" tIns="37465" rIns="0" bIns="0" rtlCol="0" vert="horz">
            <a:spAutoFit/>
          </a:bodyPr>
          <a:lstStyle/>
          <a:p>
            <a:pPr marL="584200" marR="5080" indent="-572135">
              <a:lnSpc>
                <a:spcPts val="1510"/>
              </a:lnSpc>
              <a:spcBef>
                <a:spcPts val="295"/>
              </a:spcBef>
            </a:pPr>
            <a:r>
              <a:rPr dirty="0" sz="1400" spc="-10">
                <a:latin typeface="Arial"/>
                <a:cs typeface="Arial"/>
              </a:rPr>
              <a:t>Кафедра </a:t>
            </a:r>
            <a:r>
              <a:rPr dirty="0" sz="1400" spc="-5">
                <a:latin typeface="Arial"/>
                <a:cs typeface="Arial"/>
              </a:rPr>
              <a:t>туризму створена  </a:t>
            </a:r>
            <a:r>
              <a:rPr dirty="0" sz="1400">
                <a:latin typeface="Arial"/>
                <a:cs typeface="Arial"/>
              </a:rPr>
              <a:t>на</a:t>
            </a:r>
            <a:r>
              <a:rPr dirty="0" sz="1400" spc="-35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географічному</a:t>
            </a:r>
            <a:endParaRPr sz="1400">
              <a:latin typeface="Arial"/>
              <a:cs typeface="Arial"/>
            </a:endParaRPr>
          </a:p>
          <a:p>
            <a:pPr algn="ctr" marL="403860" marR="56515" indent="-1270">
              <a:lnSpc>
                <a:spcPts val="1510"/>
              </a:lnSpc>
              <a:spcBef>
                <a:spcPts val="5"/>
              </a:spcBef>
            </a:pPr>
            <a:r>
              <a:rPr dirty="0" sz="1400" spc="-25">
                <a:latin typeface="Arial"/>
                <a:cs typeface="Arial"/>
              </a:rPr>
              <a:t>факультеті </a:t>
            </a:r>
            <a:r>
              <a:rPr dirty="0" sz="1400">
                <a:latin typeface="Arial"/>
                <a:cs typeface="Arial"/>
              </a:rPr>
              <a:t>у </a:t>
            </a:r>
            <a:r>
              <a:rPr dirty="0" sz="1400" spc="-10">
                <a:latin typeface="Arial"/>
                <a:cs typeface="Arial"/>
              </a:rPr>
              <a:t>лютому  </a:t>
            </a:r>
            <a:r>
              <a:rPr dirty="0" sz="1400" spc="-5">
                <a:latin typeface="Arial"/>
                <a:cs typeface="Arial"/>
              </a:rPr>
              <a:t>2003 </a:t>
            </a:r>
            <a:r>
              <a:rPr dirty="0" sz="1400">
                <a:latin typeface="Arial"/>
                <a:cs typeface="Arial"/>
              </a:rPr>
              <a:t>року і </a:t>
            </a:r>
            <a:r>
              <a:rPr dirty="0" sz="1400" spc="-5">
                <a:latin typeface="Arial"/>
                <a:cs typeface="Arial"/>
              </a:rPr>
              <a:t>має  </a:t>
            </a:r>
            <a:r>
              <a:rPr dirty="0" sz="1400" spc="-10">
                <a:latin typeface="Arial"/>
                <a:cs typeface="Arial"/>
              </a:rPr>
              <a:t>головним </a:t>
            </a:r>
            <a:r>
              <a:rPr dirty="0" sz="1400" spc="-5">
                <a:latin typeface="Arial"/>
                <a:cs typeface="Arial"/>
              </a:rPr>
              <a:t>завданням  </a:t>
            </a:r>
            <a:r>
              <a:rPr dirty="0" sz="1400" spc="-10">
                <a:latin typeface="Arial"/>
                <a:cs typeface="Arial"/>
              </a:rPr>
              <a:t>підготовку  </a:t>
            </a:r>
            <a:r>
              <a:rPr dirty="0" sz="1400" spc="-5">
                <a:latin typeface="Arial"/>
                <a:cs typeface="Arial"/>
              </a:rPr>
              <a:t>в</a:t>
            </a:r>
            <a:r>
              <a:rPr dirty="0" sz="1400" spc="-10">
                <a:latin typeface="Arial"/>
                <a:cs typeface="Arial"/>
              </a:rPr>
              <a:t>и</a:t>
            </a:r>
            <a:r>
              <a:rPr dirty="0" sz="1400" spc="15">
                <a:latin typeface="Arial"/>
                <a:cs typeface="Arial"/>
              </a:rPr>
              <a:t>с</a:t>
            </a:r>
            <a:r>
              <a:rPr dirty="0" sz="1400" spc="-5">
                <a:latin typeface="Arial"/>
                <a:cs typeface="Arial"/>
              </a:rPr>
              <a:t>о</a:t>
            </a:r>
            <a:r>
              <a:rPr dirty="0" sz="1400">
                <a:latin typeface="Arial"/>
                <a:cs typeface="Arial"/>
              </a:rPr>
              <a:t>к</a:t>
            </a:r>
            <a:r>
              <a:rPr dirty="0" sz="1400" spc="-5">
                <a:latin typeface="Arial"/>
                <a:cs typeface="Arial"/>
              </a:rPr>
              <a:t>о</a:t>
            </a:r>
            <a:r>
              <a:rPr dirty="0" sz="1400" spc="-10">
                <a:latin typeface="Arial"/>
                <a:cs typeface="Arial"/>
              </a:rPr>
              <a:t>к</a:t>
            </a:r>
            <a:r>
              <a:rPr dirty="0" sz="1400" spc="-20">
                <a:latin typeface="Arial"/>
                <a:cs typeface="Arial"/>
              </a:rPr>
              <a:t>в</a:t>
            </a:r>
            <a:r>
              <a:rPr dirty="0" sz="1400" spc="-5">
                <a:latin typeface="Arial"/>
                <a:cs typeface="Arial"/>
              </a:rPr>
              <a:t>а</a:t>
            </a:r>
            <a:r>
              <a:rPr dirty="0" sz="1400" spc="-10">
                <a:latin typeface="Arial"/>
                <a:cs typeface="Arial"/>
              </a:rPr>
              <a:t>л</a:t>
            </a:r>
            <a:r>
              <a:rPr dirty="0" sz="1400" spc="-5">
                <a:latin typeface="Arial"/>
                <a:cs typeface="Arial"/>
              </a:rPr>
              <a:t>і</a:t>
            </a:r>
            <a:r>
              <a:rPr dirty="0" sz="1400" spc="-5">
                <a:latin typeface="Arial"/>
                <a:cs typeface="Arial"/>
              </a:rPr>
              <a:t>ф</a:t>
            </a:r>
            <a:r>
              <a:rPr dirty="0" sz="1400" spc="-5">
                <a:latin typeface="Arial"/>
                <a:cs typeface="Arial"/>
              </a:rPr>
              <a:t>і</a:t>
            </a:r>
            <a:r>
              <a:rPr dirty="0" sz="1400" spc="5">
                <a:latin typeface="Arial"/>
                <a:cs typeface="Arial"/>
              </a:rPr>
              <a:t>к</a:t>
            </a:r>
            <a:r>
              <a:rPr dirty="0" sz="1400" spc="-5">
                <a:latin typeface="Arial"/>
                <a:cs typeface="Arial"/>
              </a:rPr>
              <a:t>о</a:t>
            </a:r>
            <a:r>
              <a:rPr dirty="0" sz="1400" spc="-20">
                <a:latin typeface="Arial"/>
                <a:cs typeface="Arial"/>
              </a:rPr>
              <a:t>в</a:t>
            </a:r>
            <a:r>
              <a:rPr dirty="0" sz="1400" spc="-5">
                <a:latin typeface="Arial"/>
                <a:cs typeface="Arial"/>
              </a:rPr>
              <a:t>ани</a:t>
            </a:r>
            <a:r>
              <a:rPr dirty="0" sz="1400">
                <a:latin typeface="Arial"/>
                <a:cs typeface="Arial"/>
              </a:rPr>
              <a:t>х</a:t>
            </a:r>
            <a:endParaRPr sz="1400">
              <a:latin typeface="Arial"/>
              <a:cs typeface="Arial"/>
            </a:endParaRPr>
          </a:p>
          <a:p>
            <a:pPr algn="ctr" marL="337820">
              <a:lnSpc>
                <a:spcPts val="1500"/>
              </a:lnSpc>
            </a:pPr>
            <a:r>
              <a:rPr dirty="0" sz="1400" spc="-5">
                <a:latin typeface="Arial"/>
                <a:cs typeface="Arial"/>
              </a:rPr>
              <a:t>фахівців </a:t>
            </a:r>
            <a:r>
              <a:rPr dirty="0" sz="1400">
                <a:latin typeface="Arial"/>
                <a:cs typeface="Arial"/>
              </a:rPr>
              <a:t>у</a:t>
            </a:r>
            <a:r>
              <a:rPr dirty="0" sz="1400" spc="-2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сфері</a:t>
            </a:r>
            <a:endParaRPr sz="1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10869" y="2453132"/>
            <a:ext cx="2372360" cy="4032250"/>
          </a:xfrm>
          <a:prstGeom prst="rect">
            <a:avLst/>
          </a:prstGeom>
        </p:spPr>
        <p:txBody>
          <a:bodyPr wrap="square" lIns="0" tIns="37465" rIns="0" bIns="0" rtlCol="0" vert="horz">
            <a:spAutoFit/>
          </a:bodyPr>
          <a:lstStyle/>
          <a:p>
            <a:pPr marL="353695" marR="38100" indent="217804">
              <a:lnSpc>
                <a:spcPts val="1510"/>
              </a:lnSpc>
              <a:spcBef>
                <a:spcPts val="295"/>
              </a:spcBef>
            </a:pPr>
            <a:r>
              <a:rPr dirty="0" sz="1400" spc="-10">
                <a:latin typeface="Arial"/>
                <a:cs typeface="Arial"/>
              </a:rPr>
              <a:t>обслуговування </a:t>
            </a:r>
            <a:r>
              <a:rPr dirty="0" sz="1400">
                <a:latin typeface="Arial"/>
                <a:cs typeface="Arial"/>
              </a:rPr>
              <a:t>за  </a:t>
            </a:r>
            <a:r>
              <a:rPr dirty="0" sz="1400" spc="-10">
                <a:latin typeface="Arial"/>
                <a:cs typeface="Arial"/>
              </a:rPr>
              <a:t>двома</a:t>
            </a:r>
            <a:r>
              <a:rPr dirty="0" sz="1400" spc="-50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спеціальностями</a:t>
            </a:r>
            <a:endParaRPr sz="1400">
              <a:latin typeface="Arial"/>
              <a:cs typeface="Arial"/>
            </a:endParaRPr>
          </a:p>
          <a:p>
            <a:pPr marL="492759">
              <a:lnSpc>
                <a:spcPct val="100000"/>
              </a:lnSpc>
              <a:spcBef>
                <a:spcPts val="220"/>
              </a:spcBef>
            </a:pPr>
            <a:r>
              <a:rPr dirty="0" sz="1400" spc="-5">
                <a:latin typeface="Arial"/>
                <a:cs typeface="Arial"/>
              </a:rPr>
              <a:t>242 </a:t>
            </a:r>
            <a:r>
              <a:rPr dirty="0" sz="1400" spc="-20">
                <a:latin typeface="Arial"/>
                <a:cs typeface="Arial"/>
              </a:rPr>
              <a:t>«Туризм»</a:t>
            </a:r>
            <a:r>
              <a:rPr dirty="0" sz="1400" spc="-35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та</a:t>
            </a:r>
            <a:endParaRPr sz="1400">
              <a:latin typeface="Arial"/>
              <a:cs typeface="Arial"/>
            </a:endParaRPr>
          </a:p>
          <a:p>
            <a:pPr marL="68580">
              <a:lnSpc>
                <a:spcPts val="1595"/>
              </a:lnSpc>
              <a:spcBef>
                <a:spcPts val="225"/>
              </a:spcBef>
            </a:pPr>
            <a:r>
              <a:rPr dirty="0" sz="1400" spc="-5">
                <a:latin typeface="Arial"/>
                <a:cs typeface="Arial"/>
              </a:rPr>
              <a:t>241</a:t>
            </a:r>
            <a:r>
              <a:rPr dirty="0" sz="1400" spc="-40">
                <a:latin typeface="Arial"/>
                <a:cs typeface="Arial"/>
              </a:rPr>
              <a:t> </a:t>
            </a:r>
            <a:r>
              <a:rPr dirty="0" sz="1400" spc="-15">
                <a:latin typeface="Arial"/>
                <a:cs typeface="Arial"/>
              </a:rPr>
              <a:t>«Готельно-ресторанна</a:t>
            </a:r>
            <a:endParaRPr sz="1400">
              <a:latin typeface="Arial"/>
              <a:cs typeface="Arial"/>
            </a:endParaRPr>
          </a:p>
          <a:p>
            <a:pPr marL="977265">
              <a:lnSpc>
                <a:spcPts val="1595"/>
              </a:lnSpc>
            </a:pPr>
            <a:r>
              <a:rPr dirty="0" sz="1400" spc="-5">
                <a:latin typeface="Arial"/>
                <a:cs typeface="Arial"/>
              </a:rPr>
              <a:t>справа».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ts val="1595"/>
              </a:lnSpc>
              <a:spcBef>
                <a:spcPts val="434"/>
              </a:spcBef>
            </a:pPr>
            <a:r>
              <a:rPr dirty="0" sz="1400" spc="-15">
                <a:latin typeface="Arial"/>
                <a:cs typeface="Arial"/>
              </a:rPr>
              <a:t>Роботу </a:t>
            </a:r>
            <a:r>
              <a:rPr dirty="0" sz="1400" spc="-5">
                <a:latin typeface="Arial"/>
                <a:cs typeface="Arial"/>
              </a:rPr>
              <a:t>кафедри</a:t>
            </a:r>
            <a:r>
              <a:rPr dirty="0" sz="1400" spc="-65">
                <a:latin typeface="Arial"/>
                <a:cs typeface="Arial"/>
              </a:rPr>
              <a:t> </a:t>
            </a:r>
            <a:r>
              <a:rPr dirty="0" sz="1400" spc="-15">
                <a:latin typeface="Arial"/>
                <a:cs typeface="Arial"/>
              </a:rPr>
              <a:t>забезпечує</a:t>
            </a:r>
            <a:endParaRPr sz="1400">
              <a:latin typeface="Arial"/>
              <a:cs typeface="Arial"/>
            </a:endParaRPr>
          </a:p>
          <a:p>
            <a:pPr marL="318770" marR="5080" indent="173355">
              <a:lnSpc>
                <a:spcPts val="1510"/>
              </a:lnSpc>
              <a:spcBef>
                <a:spcPts val="110"/>
              </a:spcBef>
            </a:pPr>
            <a:r>
              <a:rPr dirty="0" sz="1400" spc="-5">
                <a:latin typeface="Arial"/>
                <a:cs typeface="Arial"/>
              </a:rPr>
              <a:t>37 </a:t>
            </a:r>
            <a:r>
              <a:rPr dirty="0" sz="1400" spc="-10">
                <a:latin typeface="Arial"/>
                <a:cs typeface="Arial"/>
              </a:rPr>
              <a:t>штатних </a:t>
            </a:r>
            <a:r>
              <a:rPr dirty="0" sz="1400" spc="-5">
                <a:latin typeface="Arial"/>
                <a:cs typeface="Arial"/>
              </a:rPr>
              <a:t>науково-  </a:t>
            </a:r>
            <a:r>
              <a:rPr dirty="0" sz="1400" spc="-10">
                <a:latin typeface="Arial"/>
                <a:cs typeface="Arial"/>
              </a:rPr>
              <a:t>педагогічних</a:t>
            </a:r>
            <a:r>
              <a:rPr dirty="0" sz="1400" spc="-60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працівники.</a:t>
            </a:r>
            <a:endParaRPr sz="1400">
              <a:latin typeface="Arial"/>
              <a:cs typeface="Arial"/>
            </a:endParaRPr>
          </a:p>
          <a:p>
            <a:pPr marL="565785" marR="71120" indent="-516890">
              <a:lnSpc>
                <a:spcPts val="1340"/>
              </a:lnSpc>
              <a:spcBef>
                <a:spcPts val="365"/>
              </a:spcBef>
            </a:pPr>
            <a:r>
              <a:rPr dirty="0" sz="1400">
                <a:latin typeface="Arial"/>
                <a:cs typeface="Arial"/>
              </a:rPr>
              <a:t>За </a:t>
            </a:r>
            <a:r>
              <a:rPr dirty="0" sz="1400" spc="-5">
                <a:latin typeface="Arial"/>
                <a:cs typeface="Arial"/>
              </a:rPr>
              <a:t>віком колектив кафедри  </a:t>
            </a:r>
            <a:r>
              <a:rPr dirty="0" sz="1400" spc="-15">
                <a:latin typeface="Arial"/>
                <a:cs typeface="Arial"/>
              </a:rPr>
              <a:t>молодий: </a:t>
            </a:r>
            <a:r>
              <a:rPr dirty="0" sz="1400">
                <a:latin typeface="Arial"/>
                <a:cs typeface="Arial"/>
              </a:rPr>
              <a:t>у </a:t>
            </a:r>
            <a:r>
              <a:rPr dirty="0" sz="1400" spc="-5">
                <a:latin typeface="Arial"/>
                <a:cs typeface="Arial"/>
              </a:rPr>
              <a:t>2022</a:t>
            </a:r>
            <a:r>
              <a:rPr dirty="0" sz="1400" spc="-35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р.</a:t>
            </a:r>
            <a:endParaRPr sz="1400">
              <a:latin typeface="Arial"/>
              <a:cs typeface="Arial"/>
            </a:endParaRPr>
          </a:p>
          <a:p>
            <a:pPr algn="ctr" marL="365760" marR="52069">
              <a:lnSpc>
                <a:spcPct val="80000"/>
              </a:lnSpc>
              <a:spcBef>
                <a:spcPts val="15"/>
              </a:spcBef>
            </a:pPr>
            <a:r>
              <a:rPr dirty="0" sz="1400" spc="-10">
                <a:latin typeface="Arial"/>
                <a:cs typeface="Arial"/>
              </a:rPr>
              <a:t>середній </a:t>
            </a:r>
            <a:r>
              <a:rPr dirty="0" sz="1400" spc="-5">
                <a:latin typeface="Arial"/>
                <a:cs typeface="Arial"/>
              </a:rPr>
              <a:t>вік </a:t>
            </a:r>
            <a:r>
              <a:rPr dirty="0" sz="1400">
                <a:latin typeface="Arial"/>
                <a:cs typeface="Arial"/>
              </a:rPr>
              <a:t>складав</a:t>
            </a:r>
            <a:r>
              <a:rPr dirty="0" sz="1400" spc="-90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44  роки. На кафедрі  </a:t>
            </a:r>
            <a:r>
              <a:rPr dirty="0" sz="1400" spc="-10">
                <a:latin typeface="Arial"/>
                <a:cs typeface="Arial"/>
              </a:rPr>
              <a:t>працюють  </a:t>
            </a:r>
            <a:r>
              <a:rPr dirty="0" sz="1400" spc="-5">
                <a:latin typeface="Arial"/>
                <a:cs typeface="Arial"/>
              </a:rPr>
              <a:t>висококваліфіковані  спеціалісти </a:t>
            </a:r>
            <a:r>
              <a:rPr dirty="0" sz="1400">
                <a:latin typeface="Arial"/>
                <a:cs typeface="Arial"/>
              </a:rPr>
              <a:t>з  </a:t>
            </a:r>
            <a:r>
              <a:rPr dirty="0" sz="1400" spc="-5">
                <a:latin typeface="Arial"/>
                <a:cs typeface="Arial"/>
              </a:rPr>
              <a:t>менеджменту </a:t>
            </a:r>
            <a:r>
              <a:rPr dirty="0" sz="1400" spc="-25">
                <a:latin typeface="Arial"/>
                <a:cs typeface="Arial"/>
              </a:rPr>
              <a:t>туризму,  </a:t>
            </a:r>
            <a:r>
              <a:rPr dirty="0" sz="1400" spc="-5">
                <a:latin typeface="Arial"/>
                <a:cs typeface="Arial"/>
              </a:rPr>
              <a:t>маркетингу </a:t>
            </a:r>
            <a:r>
              <a:rPr dirty="0" sz="1400" spc="-25">
                <a:latin typeface="Arial"/>
                <a:cs typeface="Arial"/>
              </a:rPr>
              <a:t>туризму,  </a:t>
            </a:r>
            <a:r>
              <a:rPr dirty="0" sz="1400" spc="-5">
                <a:latin typeface="Arial"/>
                <a:cs typeface="Arial"/>
              </a:rPr>
              <a:t>економіки</a:t>
            </a:r>
            <a:r>
              <a:rPr dirty="0" sz="1400" spc="-25">
                <a:latin typeface="Arial"/>
                <a:cs typeface="Arial"/>
              </a:rPr>
              <a:t> туризму,</a:t>
            </a:r>
            <a:endParaRPr sz="1400">
              <a:latin typeface="Arial"/>
              <a:cs typeface="Arial"/>
            </a:endParaRPr>
          </a:p>
          <a:p>
            <a:pPr algn="ctr" marL="308610">
              <a:lnSpc>
                <a:spcPts val="1175"/>
              </a:lnSpc>
            </a:pPr>
            <a:r>
              <a:rPr dirty="0" sz="1400" spc="-5">
                <a:latin typeface="Arial"/>
                <a:cs typeface="Arial"/>
              </a:rPr>
              <a:t>країнознавства,</a:t>
            </a:r>
            <a:endParaRPr sz="1400">
              <a:latin typeface="Arial"/>
              <a:cs typeface="Arial"/>
            </a:endParaRPr>
          </a:p>
          <a:p>
            <a:pPr algn="ctr" marL="362585" marR="46355">
              <a:lnSpc>
                <a:spcPct val="80000"/>
              </a:lnSpc>
              <a:spcBef>
                <a:spcPts val="170"/>
              </a:spcBef>
            </a:pPr>
            <a:r>
              <a:rPr dirty="0" sz="1400" spc="-5">
                <a:latin typeface="Arial"/>
                <a:cs typeface="Arial"/>
              </a:rPr>
              <a:t>краєзнавства,</a:t>
            </a:r>
            <a:r>
              <a:rPr dirty="0" sz="1400" spc="-75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географії  </a:t>
            </a:r>
            <a:r>
              <a:rPr dirty="0" sz="1400" spc="-25">
                <a:latin typeface="Arial"/>
                <a:cs typeface="Arial"/>
              </a:rPr>
              <a:t>туризму.</a:t>
            </a:r>
            <a:endParaRPr sz="1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224276" y="4611446"/>
            <a:ext cx="5822315" cy="203898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ctr" marL="2540">
              <a:lnSpc>
                <a:spcPct val="100000"/>
              </a:lnSpc>
              <a:spcBef>
                <a:spcPts val="105"/>
              </a:spcBef>
            </a:pPr>
            <a:r>
              <a:rPr dirty="0" sz="1100" spc="-5">
                <a:latin typeface="Arial"/>
                <a:cs typeface="Arial"/>
              </a:rPr>
              <a:t>проф.,д.е.н. Мальська М.П.; </a:t>
            </a:r>
            <a:r>
              <a:rPr dirty="0" sz="1100">
                <a:latin typeface="Arial"/>
                <a:cs typeface="Arial"/>
              </a:rPr>
              <a:t>проф., д.е.н. </a:t>
            </a:r>
            <a:r>
              <a:rPr dirty="0" sz="1100" spc="-5">
                <a:latin typeface="Arial"/>
                <a:cs typeface="Arial"/>
              </a:rPr>
              <a:t>Шульц С.Л. </a:t>
            </a:r>
            <a:r>
              <a:rPr dirty="0" sz="1100">
                <a:latin typeface="Arial"/>
                <a:cs typeface="Arial"/>
              </a:rPr>
              <a:t>за </a:t>
            </a:r>
            <a:r>
              <a:rPr dirty="0" sz="1100" spc="-5">
                <a:latin typeface="Arial"/>
                <a:cs typeface="Arial"/>
              </a:rPr>
              <a:t>сумісництвом; доцентів:</a:t>
            </a:r>
            <a:r>
              <a:rPr dirty="0" sz="1100" spc="-140">
                <a:latin typeface="Arial"/>
                <a:cs typeface="Arial"/>
              </a:rPr>
              <a:t> </a:t>
            </a:r>
            <a:r>
              <a:rPr dirty="0" sz="1100" spc="-5">
                <a:latin typeface="Arial"/>
                <a:cs typeface="Arial"/>
              </a:rPr>
              <a:t>к.г.н.</a:t>
            </a:r>
            <a:endParaRPr sz="1100">
              <a:latin typeface="Arial"/>
              <a:cs typeface="Arial"/>
            </a:endParaRPr>
          </a:p>
          <a:p>
            <a:pPr algn="ctr" marL="1905">
              <a:lnSpc>
                <a:spcPct val="100000"/>
              </a:lnSpc>
            </a:pPr>
            <a:r>
              <a:rPr dirty="0" sz="1100" spc="-5">
                <a:latin typeface="Arial"/>
                <a:cs typeface="Arial"/>
              </a:rPr>
              <a:t>Бордун </a:t>
            </a:r>
            <a:r>
              <a:rPr dirty="0" sz="1100">
                <a:latin typeface="Arial"/>
                <a:cs typeface="Arial"/>
              </a:rPr>
              <a:t>О.Ю., </a:t>
            </a:r>
            <a:r>
              <a:rPr dirty="0" sz="1100" spc="-5">
                <a:latin typeface="Arial"/>
                <a:cs typeface="Arial"/>
              </a:rPr>
              <a:t>к.г.н. Гамкало М.З., к.г.н. Каднічанський Д. </a:t>
            </a:r>
            <a:r>
              <a:rPr dirty="0" sz="1100">
                <a:latin typeface="Arial"/>
                <a:cs typeface="Arial"/>
              </a:rPr>
              <a:t>А., </a:t>
            </a:r>
            <a:r>
              <a:rPr dirty="0" sz="1100" spc="-5">
                <a:latin typeface="Arial"/>
                <a:cs typeface="Arial"/>
              </a:rPr>
              <a:t>к.е.н. Мандюк Н.Л.,</a:t>
            </a:r>
            <a:r>
              <a:rPr dirty="0" sz="1100" spc="-110">
                <a:latin typeface="Arial"/>
                <a:cs typeface="Arial"/>
              </a:rPr>
              <a:t> </a:t>
            </a:r>
            <a:r>
              <a:rPr dirty="0" sz="1100" spc="-5">
                <a:latin typeface="Arial"/>
                <a:cs typeface="Arial"/>
              </a:rPr>
              <a:t>к.г.н.</a:t>
            </a:r>
            <a:endParaRPr sz="1100">
              <a:latin typeface="Arial"/>
              <a:cs typeface="Arial"/>
            </a:endParaRPr>
          </a:p>
          <a:p>
            <a:pPr algn="ctr" marL="1905">
              <a:lnSpc>
                <a:spcPct val="100000"/>
              </a:lnSpc>
            </a:pPr>
            <a:r>
              <a:rPr dirty="0" sz="1100" spc="-5">
                <a:latin typeface="Arial"/>
                <a:cs typeface="Arial"/>
              </a:rPr>
              <a:t>Манько А.М., к.г.н. Монастирський В.Р., к.г.н. Паньків Н.М., к.е.н. Пурська </a:t>
            </a:r>
            <a:r>
              <a:rPr dirty="0" sz="1100">
                <a:latin typeface="Arial"/>
                <a:cs typeface="Arial"/>
              </a:rPr>
              <a:t>І.С.,</a:t>
            </a:r>
            <a:r>
              <a:rPr dirty="0" sz="1100" spc="-90">
                <a:latin typeface="Arial"/>
                <a:cs typeface="Arial"/>
              </a:rPr>
              <a:t> </a:t>
            </a:r>
            <a:r>
              <a:rPr dirty="0" sz="1100" spc="-5">
                <a:latin typeface="Arial"/>
                <a:cs typeface="Arial"/>
              </a:rPr>
              <a:t>к.г.н.</a:t>
            </a:r>
            <a:endParaRPr sz="11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dirty="0" sz="1100" spc="-5">
                <a:latin typeface="Arial"/>
                <a:cs typeface="Arial"/>
              </a:rPr>
              <a:t>Романів </a:t>
            </a:r>
            <a:r>
              <a:rPr dirty="0" sz="1100">
                <a:latin typeface="Arial"/>
                <a:cs typeface="Arial"/>
              </a:rPr>
              <a:t>П.В., </a:t>
            </a:r>
            <a:r>
              <a:rPr dirty="0" sz="1100" spc="-5">
                <a:latin typeface="Arial"/>
                <a:cs typeface="Arial"/>
              </a:rPr>
              <a:t>к.г.н. Ховалко А.Б., к.е.н. Білоус С. </a:t>
            </a:r>
            <a:r>
              <a:rPr dirty="0" sz="1100">
                <a:latin typeface="Arial"/>
                <a:cs typeface="Arial"/>
              </a:rPr>
              <a:t>В., </a:t>
            </a:r>
            <a:r>
              <a:rPr dirty="0" sz="1100" spc="-5">
                <a:latin typeface="Arial"/>
                <a:cs typeface="Arial"/>
              </a:rPr>
              <a:t>к.е.н. </a:t>
            </a:r>
            <a:r>
              <a:rPr dirty="0" sz="1100" spc="-10">
                <a:latin typeface="Arial"/>
                <a:cs typeface="Arial"/>
              </a:rPr>
              <a:t>Мункачій </a:t>
            </a:r>
            <a:r>
              <a:rPr dirty="0" sz="1100" spc="-5">
                <a:latin typeface="Arial"/>
                <a:cs typeface="Arial"/>
              </a:rPr>
              <a:t>І.З., к.е.н. Кізима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 spc="-5">
                <a:latin typeface="Arial"/>
                <a:cs typeface="Arial"/>
              </a:rPr>
              <a:t>В.Л.,</a:t>
            </a:r>
            <a:endParaRPr sz="1100">
              <a:latin typeface="Arial"/>
              <a:cs typeface="Arial"/>
            </a:endParaRPr>
          </a:p>
          <a:p>
            <a:pPr algn="ctr" marL="94615" marR="85725" indent="-1270">
              <a:lnSpc>
                <a:spcPct val="100000"/>
              </a:lnSpc>
            </a:pPr>
            <a:r>
              <a:rPr dirty="0" sz="1100" spc="-5">
                <a:latin typeface="Arial"/>
                <a:cs typeface="Arial"/>
              </a:rPr>
              <a:t>к.т.н. Філь М.І., к.е.н. Біланюк </a:t>
            </a:r>
            <a:r>
              <a:rPr dirty="0" sz="1100">
                <a:latin typeface="Arial"/>
                <a:cs typeface="Arial"/>
              </a:rPr>
              <a:t>О.П., </a:t>
            </a:r>
            <a:r>
              <a:rPr dirty="0" sz="1100" spc="-5">
                <a:latin typeface="Arial"/>
                <a:cs typeface="Arial"/>
              </a:rPr>
              <a:t>к.е.н. Масюк </a:t>
            </a:r>
            <a:r>
              <a:rPr dirty="0" sz="1100">
                <a:latin typeface="Arial"/>
                <a:cs typeface="Arial"/>
              </a:rPr>
              <a:t>Ю.О., </a:t>
            </a:r>
            <a:r>
              <a:rPr dirty="0" sz="1100" spc="-5">
                <a:latin typeface="Arial"/>
                <a:cs typeface="Arial"/>
              </a:rPr>
              <a:t>Грицишин </a:t>
            </a:r>
            <a:r>
              <a:rPr dirty="0" sz="1100">
                <a:latin typeface="Arial"/>
                <a:cs typeface="Arial"/>
              </a:rPr>
              <a:t>А.Т., </a:t>
            </a:r>
            <a:r>
              <a:rPr dirty="0" sz="1100" spc="-5">
                <a:latin typeface="Arial"/>
                <a:cs typeface="Arial"/>
              </a:rPr>
              <a:t>Безручко Л.С.,  Лемега Н.М., Стецький В.В.; старші викладачі: Зінько </a:t>
            </a:r>
            <a:r>
              <a:rPr dirty="0" sz="1100">
                <a:latin typeface="Arial"/>
                <a:cs typeface="Arial"/>
              </a:rPr>
              <a:t>Ю. В., </a:t>
            </a:r>
            <a:r>
              <a:rPr dirty="0" sz="1100" spc="-5">
                <a:latin typeface="Arial"/>
                <a:cs typeface="Arial"/>
              </a:rPr>
              <a:t>Благодир С.Ф.; асистенти:  </a:t>
            </a:r>
            <a:r>
              <a:rPr dirty="0" sz="1100">
                <a:latin typeface="Arial"/>
                <a:cs typeface="Arial"/>
              </a:rPr>
              <a:t>Ганич </a:t>
            </a:r>
            <a:r>
              <a:rPr dirty="0" sz="1100" spc="-5">
                <a:latin typeface="Arial"/>
                <a:cs typeface="Arial"/>
              </a:rPr>
              <a:t>Н.М., </a:t>
            </a:r>
            <a:r>
              <a:rPr dirty="0" sz="1100">
                <a:latin typeface="Arial"/>
                <a:cs typeface="Arial"/>
              </a:rPr>
              <a:t>Гаталяк </a:t>
            </a:r>
            <a:r>
              <a:rPr dirty="0" sz="1100" spc="-5">
                <a:latin typeface="Arial"/>
                <a:cs typeface="Arial"/>
              </a:rPr>
              <a:t>О.М., Малюга Л.А., Жук </a:t>
            </a:r>
            <a:r>
              <a:rPr dirty="0" sz="1100">
                <a:latin typeface="Arial"/>
                <a:cs typeface="Arial"/>
              </a:rPr>
              <a:t>Ю.І., </a:t>
            </a:r>
            <a:r>
              <a:rPr dirty="0" sz="1100" spc="-5">
                <a:latin typeface="Arial"/>
                <a:cs typeface="Arial"/>
              </a:rPr>
              <a:t>Бригілевич Г.М.,</a:t>
            </a:r>
            <a:r>
              <a:rPr dirty="0" sz="1100" spc="-18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;</a:t>
            </a:r>
            <a:endParaRPr sz="1100">
              <a:latin typeface="Arial"/>
              <a:cs typeface="Arial"/>
            </a:endParaRPr>
          </a:p>
          <a:p>
            <a:pPr algn="ctr" marL="79375" marR="66040">
              <a:lnSpc>
                <a:spcPct val="100000"/>
              </a:lnSpc>
            </a:pPr>
            <a:r>
              <a:rPr dirty="0" sz="1100">
                <a:latin typeface="Arial"/>
                <a:cs typeface="Arial"/>
              </a:rPr>
              <a:t>При </a:t>
            </a:r>
            <a:r>
              <a:rPr dirty="0" sz="1100" spc="-5">
                <a:latin typeface="Arial"/>
                <a:cs typeface="Arial"/>
              </a:rPr>
              <a:t>кафедрі туризму </a:t>
            </a:r>
            <a:r>
              <a:rPr dirty="0" sz="1100">
                <a:latin typeface="Arial"/>
                <a:cs typeface="Arial"/>
              </a:rPr>
              <a:t>у </a:t>
            </a:r>
            <a:r>
              <a:rPr dirty="0" sz="1100" spc="-5">
                <a:latin typeface="Arial"/>
                <a:cs typeface="Arial"/>
              </a:rPr>
              <a:t>2004 р. </a:t>
            </a:r>
            <a:r>
              <a:rPr dirty="0" sz="1100">
                <a:latin typeface="Arial"/>
                <a:cs typeface="Arial"/>
              </a:rPr>
              <a:t>створено </a:t>
            </a:r>
            <a:r>
              <a:rPr dirty="0" sz="1100" spc="-5">
                <a:latin typeface="Arial"/>
                <a:cs typeface="Arial"/>
              </a:rPr>
              <a:t>лабораторію «Навчальна туристична агенція»  (зав. лаб. Завадовський </a:t>
            </a:r>
            <a:r>
              <a:rPr dirty="0" sz="1100">
                <a:latin typeface="Arial"/>
                <a:cs typeface="Arial"/>
              </a:rPr>
              <a:t>Т.Б., </a:t>
            </a:r>
            <a:r>
              <a:rPr dirty="0" sz="1100" spc="-5">
                <a:latin typeface="Arial"/>
                <a:cs typeface="Arial"/>
              </a:rPr>
              <a:t>інженер Шевчук О.М. </a:t>
            </a:r>
            <a:r>
              <a:rPr dirty="0" sz="1100">
                <a:latin typeface="Arial"/>
                <a:cs typeface="Arial"/>
              </a:rPr>
              <a:t>та провідний </a:t>
            </a:r>
            <a:r>
              <a:rPr dirty="0" sz="1100" spc="-5">
                <a:latin typeface="Arial"/>
                <a:cs typeface="Arial"/>
              </a:rPr>
              <a:t>фахівець Погорілко  О.І.), </a:t>
            </a:r>
            <a:r>
              <a:rPr dirty="0" sz="1100">
                <a:latin typeface="Arial"/>
                <a:cs typeface="Arial"/>
              </a:rPr>
              <a:t>а </a:t>
            </a:r>
            <a:r>
              <a:rPr dirty="0" sz="1100" spc="-5">
                <a:latin typeface="Arial"/>
                <a:cs typeface="Arial"/>
              </a:rPr>
              <a:t>також 2019 </a:t>
            </a:r>
            <a:r>
              <a:rPr dirty="0" sz="1100">
                <a:latin typeface="Arial"/>
                <a:cs typeface="Arial"/>
              </a:rPr>
              <a:t>р. </a:t>
            </a:r>
            <a:r>
              <a:rPr dirty="0" sz="1100" spc="-5">
                <a:latin typeface="Arial"/>
                <a:cs typeface="Arial"/>
              </a:rPr>
              <a:t>Лабораторія «Готельної </a:t>
            </a:r>
            <a:r>
              <a:rPr dirty="0" sz="1100">
                <a:latin typeface="Arial"/>
                <a:cs typeface="Arial"/>
              </a:rPr>
              <a:t>та </a:t>
            </a:r>
            <a:r>
              <a:rPr dirty="0" sz="1100" spc="-5">
                <a:latin typeface="Arial"/>
                <a:cs typeface="Arial"/>
              </a:rPr>
              <a:t>ресторанної</a:t>
            </a:r>
            <a:r>
              <a:rPr dirty="0" sz="1100" spc="-100">
                <a:latin typeface="Arial"/>
                <a:cs typeface="Arial"/>
              </a:rPr>
              <a:t> </a:t>
            </a:r>
            <a:r>
              <a:rPr dirty="0" sz="1100" spc="-5">
                <a:latin typeface="Arial"/>
                <a:cs typeface="Arial"/>
              </a:rPr>
              <a:t>справи»</a:t>
            </a:r>
            <a:endParaRPr sz="1100">
              <a:latin typeface="Arial"/>
              <a:cs typeface="Arial"/>
            </a:endParaRPr>
          </a:p>
          <a:p>
            <a:pPr algn="ctr" marL="5080">
              <a:lnSpc>
                <a:spcPct val="100000"/>
              </a:lnSpc>
              <a:spcBef>
                <a:spcPts val="5"/>
              </a:spcBef>
            </a:pPr>
            <a:r>
              <a:rPr dirty="0" sz="1100" spc="-5">
                <a:latin typeface="Arial"/>
                <a:cs typeface="Arial"/>
              </a:rPr>
              <a:t>(зав. лаб. Ярмолович В.В., </a:t>
            </a:r>
            <a:r>
              <a:rPr dirty="0" sz="1100">
                <a:latin typeface="Arial"/>
                <a:cs typeface="Arial"/>
              </a:rPr>
              <a:t>ст. </a:t>
            </a:r>
            <a:r>
              <a:rPr dirty="0" sz="1100" spc="-5">
                <a:latin typeface="Arial"/>
                <a:cs typeface="Arial"/>
              </a:rPr>
              <a:t>Лаборант Жук</a:t>
            </a:r>
            <a:r>
              <a:rPr dirty="0" sz="1100" spc="-114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І.Й);</a:t>
            </a:r>
            <a:endParaRPr sz="1100">
              <a:latin typeface="Arial"/>
              <a:cs typeface="Arial"/>
            </a:endParaRPr>
          </a:p>
          <a:p>
            <a:pPr algn="ctr" marL="1905">
              <a:lnSpc>
                <a:spcPct val="100000"/>
              </a:lnSpc>
            </a:pPr>
            <a:r>
              <a:rPr dirty="0" sz="1100">
                <a:latin typeface="Arial"/>
                <a:cs typeface="Arial"/>
              </a:rPr>
              <a:t>ст. </a:t>
            </a:r>
            <a:r>
              <a:rPr dirty="0" sz="1100" spc="-5">
                <a:latin typeface="Arial"/>
                <a:cs typeface="Arial"/>
              </a:rPr>
              <a:t>лаборанти кафедри: Ардан </a:t>
            </a:r>
            <a:r>
              <a:rPr dirty="0" sz="1100">
                <a:latin typeface="Arial"/>
                <a:cs typeface="Arial"/>
              </a:rPr>
              <a:t>Х.В., Пшик </a:t>
            </a:r>
            <a:r>
              <a:rPr dirty="0" sz="1100" spc="-5">
                <a:latin typeface="Arial"/>
                <a:cs typeface="Arial"/>
              </a:rPr>
              <a:t>О.М., Гнатів</a:t>
            </a:r>
            <a:r>
              <a:rPr dirty="0" sz="1100" spc="-16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Н.М.</a:t>
            </a:r>
            <a:endParaRPr sz="11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346703" y="691895"/>
            <a:ext cx="5797296" cy="38496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20851" y="981455"/>
            <a:ext cx="8423275" cy="5876925"/>
            <a:chOff x="720851" y="981455"/>
            <a:chExt cx="8423275" cy="5876925"/>
          </a:xfrm>
        </p:grpSpPr>
        <p:sp>
          <p:nvSpPr>
            <p:cNvPr id="3" name="object 3"/>
            <p:cNvSpPr/>
            <p:nvPr/>
          </p:nvSpPr>
          <p:spPr>
            <a:xfrm>
              <a:off x="720851" y="3933443"/>
              <a:ext cx="5003292" cy="292455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4387595" y="981455"/>
              <a:ext cx="4756404" cy="295351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53975" rIns="0" bIns="0" rtlCol="0" vert="horz">
            <a:spAutoFit/>
          </a:bodyPr>
          <a:lstStyle/>
          <a:p>
            <a:pPr marL="3531235" marR="5080" indent="-116205">
              <a:lnSpc>
                <a:spcPts val="2590"/>
              </a:lnSpc>
              <a:spcBef>
                <a:spcPts val="425"/>
              </a:spcBef>
            </a:pPr>
            <a:r>
              <a:rPr dirty="0" spc="-5">
                <a:solidFill>
                  <a:srgbClr val="000000"/>
                </a:solidFill>
              </a:rPr>
              <a:t>VІ. </a:t>
            </a:r>
            <a:r>
              <a:rPr dirty="0" spc="-10">
                <a:solidFill>
                  <a:srgbClr val="000000"/>
                </a:solidFill>
              </a:rPr>
              <a:t>Промоція, </a:t>
            </a:r>
            <a:r>
              <a:rPr dirty="0" spc="-5">
                <a:solidFill>
                  <a:srgbClr val="000000"/>
                </a:solidFill>
              </a:rPr>
              <a:t>фандрайзинг</a:t>
            </a:r>
            <a:r>
              <a:rPr dirty="0" spc="-90">
                <a:solidFill>
                  <a:srgbClr val="000000"/>
                </a:solidFill>
              </a:rPr>
              <a:t> </a:t>
            </a:r>
            <a:r>
              <a:rPr dirty="0" spc="-15">
                <a:solidFill>
                  <a:srgbClr val="000000"/>
                </a:solidFill>
              </a:rPr>
              <a:t>та  </a:t>
            </a:r>
            <a:r>
              <a:rPr dirty="0" spc="-5">
                <a:solidFill>
                  <a:srgbClr val="000000"/>
                </a:solidFill>
              </a:rPr>
              <a:t>співпраця </a:t>
            </a:r>
            <a:r>
              <a:rPr dirty="0">
                <a:solidFill>
                  <a:srgbClr val="000000"/>
                </a:solidFill>
              </a:rPr>
              <a:t>з</a:t>
            </a:r>
            <a:r>
              <a:rPr dirty="0" spc="-45">
                <a:solidFill>
                  <a:srgbClr val="000000"/>
                </a:solidFill>
              </a:rPr>
              <a:t> </a:t>
            </a:r>
            <a:r>
              <a:rPr dirty="0" spc="-15">
                <a:solidFill>
                  <a:srgbClr val="000000"/>
                </a:solidFill>
              </a:rPr>
              <a:t>роботодавцями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2940"/>
              </a:lnSpc>
            </a:pPr>
            <a:fld id="{81D60167-4931-47E6-BA6A-407CBD079E47}" type="slidenum">
              <a:rPr dirty="0"/>
              <a:t>15</a:t>
            </a:fld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87395" y="179070"/>
            <a:ext cx="4330700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36270" algn="l"/>
              </a:tabLst>
            </a:pPr>
            <a:r>
              <a:rPr dirty="0">
                <a:solidFill>
                  <a:srgbClr val="003366"/>
                </a:solidFill>
              </a:rPr>
              <a:t>VІІ.	</a:t>
            </a:r>
            <a:r>
              <a:rPr dirty="0" spc="-5">
                <a:solidFill>
                  <a:srgbClr val="003366"/>
                </a:solidFill>
              </a:rPr>
              <a:t>Матеріальне</a:t>
            </a:r>
            <a:r>
              <a:rPr dirty="0" spc="-50">
                <a:solidFill>
                  <a:srgbClr val="003366"/>
                </a:solidFill>
              </a:rPr>
              <a:t> </a:t>
            </a:r>
            <a:r>
              <a:rPr dirty="0" spc="-10">
                <a:solidFill>
                  <a:srgbClr val="003366"/>
                </a:solidFill>
              </a:rPr>
              <a:t>оснащення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2940"/>
              </a:lnSpc>
            </a:pPr>
            <a:fld id="{81D60167-4931-47E6-BA6A-407CBD079E47}" type="slidenum">
              <a:rPr dirty="0"/>
              <a:t>15</a:t>
            </a:fld>
          </a:p>
        </p:txBody>
      </p:sp>
      <p:sp>
        <p:nvSpPr>
          <p:cNvPr id="3" name="object 3"/>
          <p:cNvSpPr txBox="1"/>
          <p:nvPr/>
        </p:nvSpPr>
        <p:spPr>
          <a:xfrm>
            <a:off x="2268601" y="2349500"/>
            <a:ext cx="5759450" cy="118872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wrap="square" lIns="0" tIns="38735" rIns="0" bIns="0" rtlCol="0" vert="horz">
            <a:spAutoFit/>
          </a:bodyPr>
          <a:lstStyle/>
          <a:p>
            <a:pPr algn="ctr" marL="464184" marR="459105">
              <a:lnSpc>
                <a:spcPct val="100000"/>
              </a:lnSpc>
              <a:spcBef>
                <a:spcPts val="305"/>
              </a:spcBef>
            </a:pPr>
            <a:r>
              <a:rPr dirty="0" sz="1800" spc="-15" b="1">
                <a:latin typeface="Times New Roman"/>
                <a:cs typeface="Times New Roman"/>
              </a:rPr>
              <a:t>Обладнати </a:t>
            </a:r>
            <a:r>
              <a:rPr dirty="0" sz="1800" spc="-5" b="1">
                <a:latin typeface="Times New Roman"/>
                <a:cs typeface="Times New Roman"/>
              </a:rPr>
              <a:t>приміщення </a:t>
            </a:r>
            <a:r>
              <a:rPr dirty="0" sz="1800" spc="-10" b="1">
                <a:latin typeface="Times New Roman"/>
                <a:cs typeface="Times New Roman"/>
              </a:rPr>
              <a:t>кафедри, </a:t>
            </a:r>
            <a:r>
              <a:rPr dirty="0" sz="1800" spc="-15" b="1">
                <a:latin typeface="Times New Roman"/>
                <a:cs typeface="Times New Roman"/>
              </a:rPr>
              <a:t>лабораторій,  </a:t>
            </a:r>
            <a:r>
              <a:rPr dirty="0" sz="1800" spc="-10" b="1">
                <a:latin typeface="Times New Roman"/>
                <a:cs typeface="Times New Roman"/>
              </a:rPr>
              <a:t>кабінету гостинності </a:t>
            </a:r>
            <a:r>
              <a:rPr dirty="0" sz="1800" b="1">
                <a:latin typeface="Times New Roman"/>
                <a:cs typeface="Times New Roman"/>
              </a:rPr>
              <a:t>для </a:t>
            </a:r>
            <a:r>
              <a:rPr dirty="0" sz="1800" spc="-5" b="1">
                <a:latin typeface="Times New Roman"/>
                <a:cs typeface="Times New Roman"/>
              </a:rPr>
              <a:t>самостійної</a:t>
            </a:r>
            <a:r>
              <a:rPr dirty="0" sz="1800" spc="60" b="1">
                <a:latin typeface="Times New Roman"/>
                <a:cs typeface="Times New Roman"/>
              </a:rPr>
              <a:t> </a:t>
            </a:r>
            <a:r>
              <a:rPr dirty="0" sz="1800" spc="-15" b="1">
                <a:latin typeface="Times New Roman"/>
                <a:cs typeface="Times New Roman"/>
              </a:rPr>
              <a:t>роботи</a:t>
            </a:r>
            <a:endParaRPr sz="18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dirty="0" sz="1800" spc="-15" b="1">
                <a:latin typeface="Times New Roman"/>
                <a:cs typeface="Times New Roman"/>
              </a:rPr>
              <a:t>студентів </a:t>
            </a:r>
            <a:r>
              <a:rPr dirty="0" sz="1800" spc="-10" b="1">
                <a:latin typeface="Times New Roman"/>
                <a:cs typeface="Times New Roman"/>
              </a:rPr>
              <a:t>необхідними меблями,</a:t>
            </a:r>
            <a:r>
              <a:rPr dirty="0" sz="1800" spc="15" b="1">
                <a:latin typeface="Times New Roman"/>
                <a:cs typeface="Times New Roman"/>
              </a:rPr>
              <a:t> </a:t>
            </a:r>
            <a:r>
              <a:rPr dirty="0" sz="1800" spc="-10" b="1">
                <a:latin typeface="Times New Roman"/>
                <a:cs typeface="Times New Roman"/>
              </a:rPr>
              <a:t>комп</a:t>
            </a:r>
            <a:r>
              <a:rPr dirty="0" sz="1800" spc="-10" b="1">
                <a:latin typeface="Arial"/>
                <a:cs typeface="Arial"/>
              </a:rPr>
              <a:t>’</a:t>
            </a:r>
            <a:r>
              <a:rPr dirty="0" sz="1800" spc="-10" b="1">
                <a:latin typeface="Times New Roman"/>
                <a:cs typeface="Times New Roman"/>
              </a:rPr>
              <a:t>ютерною</a:t>
            </a:r>
            <a:endParaRPr sz="18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dirty="0" sz="1800" spc="-10" b="1">
                <a:latin typeface="Times New Roman"/>
                <a:cs typeface="Times New Roman"/>
              </a:rPr>
              <a:t>технікою </a:t>
            </a:r>
            <a:r>
              <a:rPr dirty="0" sz="1800" spc="5" b="1">
                <a:latin typeface="Times New Roman"/>
                <a:cs typeface="Times New Roman"/>
              </a:rPr>
              <a:t>та </a:t>
            </a:r>
            <a:r>
              <a:rPr dirty="0" sz="1800" spc="-10" b="1">
                <a:latin typeface="Times New Roman"/>
                <a:cs typeface="Times New Roman"/>
              </a:rPr>
              <a:t>технічними </a:t>
            </a:r>
            <a:r>
              <a:rPr dirty="0" sz="1800" b="1">
                <a:latin typeface="Times New Roman"/>
                <a:cs typeface="Times New Roman"/>
              </a:rPr>
              <a:t>засобами</a:t>
            </a:r>
            <a:r>
              <a:rPr dirty="0" sz="1800" spc="30" b="1">
                <a:latin typeface="Times New Roman"/>
                <a:cs typeface="Times New Roman"/>
              </a:rPr>
              <a:t> </a:t>
            </a:r>
            <a:r>
              <a:rPr dirty="0" sz="1800" spc="-15" b="1">
                <a:latin typeface="Times New Roman"/>
                <a:cs typeface="Times New Roman"/>
              </a:rPr>
              <a:t>навчання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268601" y="3538220"/>
            <a:ext cx="5759450" cy="146304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wrap="square" lIns="0" tIns="38735" rIns="0" bIns="0" rtlCol="0" vert="horz">
            <a:spAutoFit/>
          </a:bodyPr>
          <a:lstStyle/>
          <a:p>
            <a:pPr algn="ctr" marL="133350" marR="126364">
              <a:lnSpc>
                <a:spcPct val="100000"/>
              </a:lnSpc>
              <a:spcBef>
                <a:spcPts val="305"/>
              </a:spcBef>
            </a:pPr>
            <a:r>
              <a:rPr dirty="0" sz="1800" spc="-15" b="1">
                <a:latin typeface="Times New Roman"/>
                <a:cs typeface="Times New Roman"/>
              </a:rPr>
              <a:t>Технічне облаштування (комп'ютери </a:t>
            </a:r>
            <a:r>
              <a:rPr dirty="0" sz="1800" b="1">
                <a:latin typeface="Times New Roman"/>
                <a:cs typeface="Times New Roman"/>
              </a:rPr>
              <a:t>і </a:t>
            </a:r>
            <a:r>
              <a:rPr dirty="0" sz="1800" spc="-10" b="1">
                <a:latin typeface="Times New Roman"/>
                <a:cs typeface="Times New Roman"/>
              </a:rPr>
              <a:t>спеціалізовані  </a:t>
            </a:r>
            <a:r>
              <a:rPr dirty="0" sz="1800" spc="-5" b="1">
                <a:latin typeface="Times New Roman"/>
                <a:cs typeface="Times New Roman"/>
              </a:rPr>
              <a:t>програми </a:t>
            </a:r>
            <a:r>
              <a:rPr dirty="0" sz="1800" b="1">
                <a:latin typeface="Times New Roman"/>
                <a:cs typeface="Times New Roman"/>
              </a:rPr>
              <a:t>з </a:t>
            </a:r>
            <a:r>
              <a:rPr dirty="0" sz="1800" spc="-5" b="1">
                <a:latin typeface="Times New Roman"/>
                <a:cs typeface="Times New Roman"/>
              </a:rPr>
              <a:t>резервації </a:t>
            </a:r>
            <a:r>
              <a:rPr dirty="0" sz="1800" spc="-10" b="1">
                <a:latin typeface="Times New Roman"/>
                <a:cs typeface="Times New Roman"/>
              </a:rPr>
              <a:t>турів, </a:t>
            </a:r>
            <a:r>
              <a:rPr dirty="0" sz="1800" spc="-5" b="1">
                <a:latin typeface="Times New Roman"/>
                <a:cs typeface="Times New Roman"/>
              </a:rPr>
              <a:t>авіаквитків)</a:t>
            </a:r>
            <a:r>
              <a:rPr dirty="0" sz="1800" spc="35" b="1">
                <a:latin typeface="Times New Roman"/>
                <a:cs typeface="Times New Roman"/>
              </a:rPr>
              <a:t> </a:t>
            </a:r>
            <a:r>
              <a:rPr dirty="0" sz="1800" b="1">
                <a:latin typeface="Times New Roman"/>
                <a:cs typeface="Times New Roman"/>
              </a:rPr>
              <a:t>для</a:t>
            </a:r>
            <a:endParaRPr sz="1800">
              <a:latin typeface="Times New Roman"/>
              <a:cs typeface="Times New Roman"/>
            </a:endParaRPr>
          </a:p>
          <a:p>
            <a:pPr algn="ctr" marL="381635" marR="371475">
              <a:lnSpc>
                <a:spcPct val="100000"/>
              </a:lnSpc>
            </a:pPr>
            <a:r>
              <a:rPr dirty="0" sz="1800" spc="-10" b="1">
                <a:latin typeface="Times New Roman"/>
                <a:cs typeface="Times New Roman"/>
              </a:rPr>
              <a:t>навчальної </a:t>
            </a:r>
            <a:r>
              <a:rPr dirty="0" sz="1800" spc="-15" b="1">
                <a:latin typeface="Times New Roman"/>
                <a:cs typeface="Times New Roman"/>
              </a:rPr>
              <a:t>лабораторії </a:t>
            </a:r>
            <a:r>
              <a:rPr dirty="0" sz="1800" spc="-10" b="1">
                <a:latin typeface="Arial"/>
                <a:cs typeface="Arial"/>
              </a:rPr>
              <a:t>«</a:t>
            </a:r>
            <a:r>
              <a:rPr dirty="0" sz="1800" spc="-10" b="1">
                <a:latin typeface="Times New Roman"/>
                <a:cs typeface="Times New Roman"/>
              </a:rPr>
              <a:t>Навчальна туристична  </a:t>
            </a:r>
            <a:r>
              <a:rPr dirty="0" sz="1800" spc="-5" b="1">
                <a:latin typeface="Times New Roman"/>
                <a:cs typeface="Times New Roman"/>
              </a:rPr>
              <a:t>агенція</a:t>
            </a:r>
            <a:r>
              <a:rPr dirty="0" sz="1800" spc="-5" b="1">
                <a:latin typeface="Arial"/>
                <a:cs typeface="Arial"/>
              </a:rPr>
              <a:t>»</a:t>
            </a:r>
            <a:r>
              <a:rPr dirty="0" sz="1800" spc="-5" b="1">
                <a:latin typeface="Times New Roman"/>
                <a:cs typeface="Times New Roman"/>
              </a:rPr>
              <a:t>), кабінет </a:t>
            </a:r>
            <a:r>
              <a:rPr dirty="0" sz="1800" spc="-10" b="1">
                <a:latin typeface="Times New Roman"/>
                <a:cs typeface="Times New Roman"/>
              </a:rPr>
              <a:t>гостинності, </a:t>
            </a:r>
            <a:r>
              <a:rPr dirty="0" sz="1800" spc="-15" b="1">
                <a:latin typeface="Arial"/>
                <a:cs typeface="Arial"/>
              </a:rPr>
              <a:t>«</a:t>
            </a:r>
            <a:r>
              <a:rPr dirty="0" sz="1800" spc="-15" b="1">
                <a:latin typeface="Times New Roman"/>
                <a:cs typeface="Times New Roman"/>
              </a:rPr>
              <a:t>Лабораторії  </a:t>
            </a:r>
            <a:r>
              <a:rPr dirty="0" sz="1800" spc="-10" b="1">
                <a:latin typeface="Times New Roman"/>
                <a:cs typeface="Times New Roman"/>
              </a:rPr>
              <a:t>готельно-ресторанної</a:t>
            </a:r>
            <a:r>
              <a:rPr dirty="0" sz="1800" spc="25" b="1">
                <a:latin typeface="Times New Roman"/>
                <a:cs typeface="Times New Roman"/>
              </a:rPr>
              <a:t> </a:t>
            </a:r>
            <a:r>
              <a:rPr dirty="0" sz="1800" spc="-5" b="1">
                <a:latin typeface="Times New Roman"/>
                <a:cs typeface="Times New Roman"/>
              </a:rPr>
              <a:t>справи</a:t>
            </a:r>
            <a:r>
              <a:rPr dirty="0" sz="1800" spc="-5" b="1">
                <a:latin typeface="Arial"/>
                <a:cs typeface="Arial"/>
              </a:rPr>
              <a:t>»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61999" y="980313"/>
            <a:ext cx="6915784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0"/>
              <a:t>Матеріально-технічне </a:t>
            </a:r>
            <a:r>
              <a:rPr dirty="0" spc="-5"/>
              <a:t>забезпечення</a:t>
            </a:r>
            <a:r>
              <a:rPr dirty="0" spc="75"/>
              <a:t> </a:t>
            </a:r>
            <a:r>
              <a:rPr dirty="0" spc="-10"/>
              <a:t>кафедри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900683" y="1629155"/>
            <a:ext cx="8243570" cy="4983480"/>
            <a:chOff x="900683" y="1629155"/>
            <a:chExt cx="8243570" cy="4983480"/>
          </a:xfrm>
        </p:grpSpPr>
        <p:sp>
          <p:nvSpPr>
            <p:cNvPr id="4" name="object 4"/>
            <p:cNvSpPr/>
            <p:nvPr/>
          </p:nvSpPr>
          <p:spPr>
            <a:xfrm>
              <a:off x="1042415" y="4192523"/>
              <a:ext cx="4296156" cy="242011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076443" y="2276855"/>
              <a:ext cx="4067555" cy="228904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900683" y="1629155"/>
              <a:ext cx="4102608" cy="231038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2940"/>
              </a:lnSpc>
            </a:pPr>
            <a:fld id="{81D60167-4931-47E6-BA6A-407CBD079E47}" type="slidenum">
              <a:rPr dirty="0"/>
              <a:t>15</a:t>
            </a:fld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74825" y="1005585"/>
            <a:ext cx="6899275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0"/>
              <a:t>Матеріально-технічне </a:t>
            </a:r>
            <a:r>
              <a:rPr dirty="0" spc="-15"/>
              <a:t>забезпечення</a:t>
            </a:r>
            <a:r>
              <a:rPr dirty="0" spc="80"/>
              <a:t> </a:t>
            </a:r>
            <a:r>
              <a:rPr dirty="0" spc="-15"/>
              <a:t>кафедри</a:t>
            </a:r>
          </a:p>
        </p:txBody>
      </p:sp>
      <p:sp>
        <p:nvSpPr>
          <p:cNvPr id="3" name="object 3"/>
          <p:cNvSpPr/>
          <p:nvPr/>
        </p:nvSpPr>
        <p:spPr>
          <a:xfrm>
            <a:off x="6185915" y="1629155"/>
            <a:ext cx="2958084" cy="19629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pSp>
        <p:nvGrpSpPr>
          <p:cNvPr id="4" name="object 4"/>
          <p:cNvGrpSpPr/>
          <p:nvPr/>
        </p:nvGrpSpPr>
        <p:grpSpPr>
          <a:xfrm>
            <a:off x="684276" y="1484375"/>
            <a:ext cx="8016240" cy="5374005"/>
            <a:chOff x="684276" y="1484375"/>
            <a:chExt cx="8016240" cy="5374005"/>
          </a:xfrm>
        </p:grpSpPr>
        <p:sp>
          <p:nvSpPr>
            <p:cNvPr id="5" name="object 5"/>
            <p:cNvSpPr/>
            <p:nvPr/>
          </p:nvSpPr>
          <p:spPr>
            <a:xfrm>
              <a:off x="748284" y="3582923"/>
              <a:ext cx="2455164" cy="327507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3995928" y="1484375"/>
              <a:ext cx="2052827" cy="273710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2987040" y="4076699"/>
              <a:ext cx="2880360" cy="2159508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5724143" y="4293108"/>
              <a:ext cx="2976372" cy="223113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684276" y="1484375"/>
              <a:ext cx="3072384" cy="2304288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2940"/>
              </a:lnSpc>
            </a:pPr>
            <a:fld id="{81D60167-4931-47E6-BA6A-407CBD079E47}" type="slidenum">
              <a:rPr dirty="0"/>
              <a:t>15</a:t>
            </a:fld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05027" y="804672"/>
            <a:ext cx="8539480" cy="6053455"/>
            <a:chOff x="605027" y="804672"/>
            <a:chExt cx="8539480" cy="6053455"/>
          </a:xfrm>
        </p:grpSpPr>
        <p:sp>
          <p:nvSpPr>
            <p:cNvPr id="3" name="object 3"/>
            <p:cNvSpPr/>
            <p:nvPr/>
          </p:nvSpPr>
          <p:spPr>
            <a:xfrm>
              <a:off x="605027" y="3012947"/>
              <a:ext cx="2887980" cy="384505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3419855" y="3846574"/>
              <a:ext cx="3726179" cy="294131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567172" y="1267968"/>
              <a:ext cx="3576828" cy="237743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2324100" y="804672"/>
              <a:ext cx="3343655" cy="25115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464814" y="0"/>
            <a:ext cx="5506085" cy="720725"/>
          </a:xfrm>
          <a:prstGeom prst="rect"/>
        </p:spPr>
        <p:txBody>
          <a:bodyPr wrap="square" lIns="0" tIns="53975" rIns="0" bIns="0" rtlCol="0" vert="horz">
            <a:spAutoFit/>
          </a:bodyPr>
          <a:lstStyle/>
          <a:p>
            <a:pPr marL="2092960" marR="5080" indent="-2080895">
              <a:lnSpc>
                <a:spcPts val="2590"/>
              </a:lnSpc>
              <a:spcBef>
                <a:spcPts val="425"/>
              </a:spcBef>
            </a:pPr>
            <a:r>
              <a:rPr dirty="0" spc="-10"/>
              <a:t>Матеріально-технічне </a:t>
            </a:r>
            <a:r>
              <a:rPr dirty="0" spc="-5"/>
              <a:t>забезпечення  </a:t>
            </a:r>
            <a:r>
              <a:rPr dirty="0" spc="-10"/>
              <a:t>кафедри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2940"/>
              </a:lnSpc>
            </a:pPr>
            <a:fld id="{81D60167-4931-47E6-BA6A-407CBD079E47}" type="slidenum">
              <a:rPr dirty="0"/>
              <a:t>15</a:t>
            </a:fld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53975" rIns="0" bIns="0" rtlCol="0" vert="horz">
            <a:spAutoFit/>
          </a:bodyPr>
          <a:lstStyle/>
          <a:p>
            <a:pPr marL="5022850" marR="5080" indent="-1843405">
              <a:lnSpc>
                <a:spcPts val="2590"/>
              </a:lnSpc>
              <a:spcBef>
                <a:spcPts val="425"/>
              </a:spcBef>
            </a:pPr>
            <a:r>
              <a:rPr dirty="0"/>
              <a:t>VIII. </a:t>
            </a:r>
            <a:r>
              <a:rPr dirty="0" spc="-10"/>
              <a:t>Стратегія </a:t>
            </a:r>
            <a:r>
              <a:rPr dirty="0" spc="-15"/>
              <a:t>розвитку кафедри  </a:t>
            </a:r>
            <a:r>
              <a:rPr dirty="0" spc="-20"/>
              <a:t>туризму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2940"/>
              </a:lnSpc>
            </a:pPr>
            <a:fld id="{81D60167-4931-47E6-BA6A-407CBD079E47}" type="slidenum">
              <a:rPr dirty="0"/>
              <a:t>15</a:t>
            </a:fld>
          </a:p>
        </p:txBody>
      </p:sp>
      <p:sp>
        <p:nvSpPr>
          <p:cNvPr id="3" name="object 3"/>
          <p:cNvSpPr txBox="1"/>
          <p:nvPr/>
        </p:nvSpPr>
        <p:spPr>
          <a:xfrm>
            <a:off x="905967" y="1648460"/>
            <a:ext cx="8159115" cy="429450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lvl="1" marL="504825" indent="-492759">
              <a:lnSpc>
                <a:spcPct val="100000"/>
              </a:lnSpc>
              <a:spcBef>
                <a:spcPts val="105"/>
              </a:spcBef>
              <a:buFont typeface="Arial"/>
              <a:buAutoNum type="arabicPeriod"/>
              <a:tabLst>
                <a:tab pos="505459" algn="l"/>
              </a:tabLst>
            </a:pPr>
            <a:r>
              <a:rPr dirty="0" sz="2000">
                <a:latin typeface="Arial"/>
                <a:cs typeface="Arial"/>
              </a:rPr>
              <a:t>Згідно </a:t>
            </a:r>
            <a:r>
              <a:rPr dirty="0" sz="2000" spc="-5">
                <a:latin typeface="Arial"/>
                <a:cs typeface="Arial"/>
              </a:rPr>
              <a:t>рішення кафедри доповнити </a:t>
            </a:r>
            <a:r>
              <a:rPr dirty="0" sz="2000" spc="-15">
                <a:latin typeface="Arial"/>
                <a:cs typeface="Arial"/>
              </a:rPr>
              <a:t>назву </a:t>
            </a:r>
            <a:r>
              <a:rPr dirty="0" sz="2000" spc="-5">
                <a:latin typeface="Arial"/>
                <a:cs typeface="Arial"/>
              </a:rPr>
              <a:t>кафедри </a:t>
            </a:r>
            <a:r>
              <a:rPr dirty="0" sz="2000" spc="-20">
                <a:latin typeface="Arial"/>
                <a:cs typeface="Arial"/>
              </a:rPr>
              <a:t>«Туризму</a:t>
            </a:r>
            <a:r>
              <a:rPr dirty="0" sz="2000" spc="-125">
                <a:latin typeface="Arial"/>
                <a:cs typeface="Arial"/>
              </a:rPr>
              <a:t> </a:t>
            </a:r>
            <a:r>
              <a:rPr dirty="0" sz="2000" spc="-20">
                <a:latin typeface="Arial"/>
                <a:cs typeface="Arial"/>
              </a:rPr>
              <a:t>та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2000" spc="-10">
                <a:latin typeface="Arial"/>
                <a:cs typeface="Arial"/>
              </a:rPr>
              <a:t>гостинності»;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050">
              <a:latin typeface="Arial"/>
              <a:cs typeface="Arial"/>
            </a:endParaRPr>
          </a:p>
          <a:p>
            <a:pPr lvl="1" marL="504825" indent="-492759">
              <a:lnSpc>
                <a:spcPct val="100000"/>
              </a:lnSpc>
              <a:buFont typeface="Arial"/>
              <a:buAutoNum type="arabicPeriod" startAt="2"/>
              <a:tabLst>
                <a:tab pos="505459" algn="l"/>
              </a:tabLst>
            </a:pPr>
            <a:r>
              <a:rPr dirty="0" sz="2000" spc="-5">
                <a:latin typeface="Arial"/>
                <a:cs typeface="Arial"/>
              </a:rPr>
              <a:t>Запровадити Науковий збірник </a:t>
            </a:r>
            <a:r>
              <a:rPr dirty="0" sz="2000">
                <a:latin typeface="Arial"/>
                <a:cs typeface="Arial"/>
              </a:rPr>
              <a:t>з туризму </a:t>
            </a:r>
            <a:r>
              <a:rPr dirty="0" sz="2000" spc="-20">
                <a:latin typeface="Arial"/>
                <a:cs typeface="Arial"/>
              </a:rPr>
              <a:t>та</a:t>
            </a:r>
            <a:r>
              <a:rPr dirty="0" sz="2000" spc="-110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гостинності;</a:t>
            </a:r>
            <a:endParaRPr sz="20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45"/>
              </a:spcBef>
              <a:buFont typeface="Arial"/>
              <a:buAutoNum type="arabicPeriod" startAt="2"/>
            </a:pPr>
            <a:endParaRPr sz="2050">
              <a:latin typeface="Arial"/>
              <a:cs typeface="Arial"/>
            </a:endParaRPr>
          </a:p>
          <a:p>
            <a:pPr lvl="1" marL="12700" marR="5080">
              <a:lnSpc>
                <a:spcPct val="100000"/>
              </a:lnSpc>
              <a:buFont typeface="Arial"/>
              <a:buAutoNum type="arabicPeriod" startAt="2"/>
              <a:tabLst>
                <a:tab pos="505459" algn="l"/>
              </a:tabLst>
            </a:pPr>
            <a:r>
              <a:rPr dirty="0" sz="2000" spc="-15">
                <a:latin typeface="Arial"/>
                <a:cs typeface="Arial"/>
              </a:rPr>
              <a:t>Модернізувати </a:t>
            </a:r>
            <a:r>
              <a:rPr dirty="0" sz="2000" spc="-10">
                <a:latin typeface="Arial"/>
                <a:cs typeface="Arial"/>
              </a:rPr>
              <a:t>лабораторію </a:t>
            </a:r>
            <a:r>
              <a:rPr dirty="0" sz="2000" spc="-5">
                <a:latin typeface="Arial"/>
                <a:cs typeface="Arial"/>
              </a:rPr>
              <a:t>кафедри, </a:t>
            </a:r>
            <a:r>
              <a:rPr dirty="0" sz="2000" spc="-10">
                <a:latin typeface="Arial"/>
                <a:cs typeface="Arial"/>
              </a:rPr>
              <a:t>осередок гостинності,  центр </a:t>
            </a:r>
            <a:r>
              <a:rPr dirty="0" sz="2000" spc="-45">
                <a:latin typeface="Arial"/>
                <a:cs typeface="Arial"/>
              </a:rPr>
              <a:t>ЛІЕТ, </a:t>
            </a:r>
            <a:r>
              <a:rPr dirty="0" sz="2000" spc="-5">
                <a:latin typeface="Arial"/>
                <a:cs typeface="Arial"/>
              </a:rPr>
              <a:t>розробивши </a:t>
            </a:r>
            <a:r>
              <a:rPr dirty="0" sz="2000" spc="-10">
                <a:latin typeface="Arial"/>
                <a:cs typeface="Arial"/>
              </a:rPr>
              <a:t>наукову стратегію інноваційного </a:t>
            </a:r>
            <a:r>
              <a:rPr dirty="0" sz="2000" spc="-25">
                <a:latin typeface="Arial"/>
                <a:cs typeface="Arial"/>
              </a:rPr>
              <a:t>розвитку,  </a:t>
            </a:r>
            <a:r>
              <a:rPr dirty="0" sz="2000" spc="-5">
                <a:latin typeface="Arial"/>
                <a:cs typeface="Arial"/>
              </a:rPr>
              <a:t>сучасного оснащення, </a:t>
            </a:r>
            <a:r>
              <a:rPr dirty="0" sz="2000" spc="-15">
                <a:latin typeface="Arial"/>
                <a:cs typeface="Arial"/>
              </a:rPr>
              <a:t>придатного </a:t>
            </a:r>
            <a:r>
              <a:rPr dirty="0" sz="2000" spc="-5">
                <a:latin typeface="Arial"/>
                <a:cs typeface="Arial"/>
              </a:rPr>
              <a:t>для праці викладачів </a:t>
            </a:r>
            <a:r>
              <a:rPr dirty="0" sz="2000" spc="-20">
                <a:latin typeface="Arial"/>
                <a:cs typeface="Arial"/>
              </a:rPr>
              <a:t>та</a:t>
            </a:r>
            <a:r>
              <a:rPr dirty="0" sz="2000" spc="-100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студентів;</a:t>
            </a:r>
            <a:endParaRPr sz="20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45"/>
              </a:spcBef>
              <a:buFont typeface="Arial"/>
              <a:buAutoNum type="arabicPeriod" startAt="2"/>
            </a:pPr>
            <a:endParaRPr sz="2050">
              <a:latin typeface="Arial"/>
              <a:cs typeface="Arial"/>
            </a:endParaRPr>
          </a:p>
          <a:p>
            <a:pPr lvl="1" marL="12700" marR="586105">
              <a:lnSpc>
                <a:spcPct val="100000"/>
              </a:lnSpc>
              <a:buFont typeface="Arial"/>
              <a:buAutoNum type="arabicPeriod" startAt="2"/>
              <a:tabLst>
                <a:tab pos="505459" algn="l"/>
              </a:tabLst>
            </a:pPr>
            <a:r>
              <a:rPr dirty="0" sz="2000">
                <a:latin typeface="Arial"/>
                <a:cs typeface="Arial"/>
              </a:rPr>
              <a:t>Академічна </a:t>
            </a:r>
            <a:r>
              <a:rPr dirty="0" sz="2000" spc="-5">
                <a:latin typeface="Arial"/>
                <a:cs typeface="Arial"/>
              </a:rPr>
              <a:t>мобільність викладачів </a:t>
            </a:r>
            <a:r>
              <a:rPr dirty="0" sz="2000" spc="-20">
                <a:latin typeface="Arial"/>
                <a:cs typeface="Arial"/>
              </a:rPr>
              <a:t>та </a:t>
            </a:r>
            <a:r>
              <a:rPr dirty="0" sz="2000" spc="-10">
                <a:latin typeface="Arial"/>
                <a:cs typeface="Arial"/>
              </a:rPr>
              <a:t>студентів, </a:t>
            </a:r>
            <a:r>
              <a:rPr dirty="0" sz="2000" spc="-5">
                <a:latin typeface="Arial"/>
                <a:cs typeface="Arial"/>
              </a:rPr>
              <a:t>отримання  сертифікатів </a:t>
            </a:r>
            <a:r>
              <a:rPr dirty="0" sz="2000" spc="-20">
                <a:latin typeface="Arial"/>
                <a:cs typeface="Arial"/>
              </a:rPr>
              <a:t>та </a:t>
            </a:r>
            <a:r>
              <a:rPr dirty="0" sz="2000" spc="-10">
                <a:latin typeface="Arial"/>
                <a:cs typeface="Arial"/>
              </a:rPr>
              <a:t>подвійних</a:t>
            </a:r>
            <a:r>
              <a:rPr dirty="0" sz="2000" spc="-5">
                <a:latin typeface="Arial"/>
                <a:cs typeface="Arial"/>
              </a:rPr>
              <a:t> дипломів;</a:t>
            </a:r>
            <a:endParaRPr sz="20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45"/>
              </a:spcBef>
              <a:buFont typeface="Arial"/>
              <a:buAutoNum type="arabicPeriod" startAt="2"/>
            </a:pPr>
            <a:endParaRPr sz="2050">
              <a:latin typeface="Arial"/>
              <a:cs typeface="Arial"/>
            </a:endParaRPr>
          </a:p>
          <a:p>
            <a:pPr lvl="1" marL="12700" marR="668655">
              <a:lnSpc>
                <a:spcPct val="100000"/>
              </a:lnSpc>
              <a:buFont typeface="Arial"/>
              <a:buAutoNum type="arabicPeriod" startAt="2"/>
              <a:tabLst>
                <a:tab pos="505459" algn="l"/>
              </a:tabLst>
            </a:pPr>
            <a:r>
              <a:rPr dirty="0" sz="2000" spc="-15">
                <a:latin typeface="Arial"/>
                <a:cs typeface="Arial"/>
              </a:rPr>
              <a:t>Налагодити </a:t>
            </a:r>
            <a:r>
              <a:rPr dirty="0" sz="2000" spc="-5">
                <a:latin typeface="Arial"/>
                <a:cs typeface="Arial"/>
              </a:rPr>
              <a:t>формування науково-освітньої </a:t>
            </a:r>
            <a:r>
              <a:rPr dirty="0" sz="2000" spc="-20">
                <a:latin typeface="Arial"/>
                <a:cs typeface="Arial"/>
              </a:rPr>
              <a:t>бібліотеки </a:t>
            </a:r>
            <a:r>
              <a:rPr dirty="0" sz="2000">
                <a:latin typeface="Arial"/>
                <a:cs typeface="Arial"/>
              </a:rPr>
              <a:t>в </a:t>
            </a:r>
            <a:r>
              <a:rPr dirty="0" sz="2000" spc="-55">
                <a:latin typeface="Arial"/>
                <a:cs typeface="Arial"/>
              </a:rPr>
              <a:t>т.ч.  </a:t>
            </a:r>
            <a:r>
              <a:rPr dirty="0" sz="2000" spc="-10">
                <a:latin typeface="Arial"/>
                <a:cs typeface="Arial"/>
              </a:rPr>
              <a:t>електронної </a:t>
            </a:r>
            <a:r>
              <a:rPr dirty="0" sz="2000">
                <a:latin typeface="Arial"/>
                <a:cs typeface="Arial"/>
              </a:rPr>
              <a:t>з туризму і</a:t>
            </a:r>
            <a:r>
              <a:rPr dirty="0" sz="2000" spc="-80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гостинності;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7002" y="6257950"/>
            <a:ext cx="358140" cy="4222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600" spc="5" b="1">
                <a:solidFill>
                  <a:srgbClr val="FFFFFF"/>
                </a:solidFill>
                <a:latin typeface="Times New Roman"/>
                <a:cs typeface="Times New Roman"/>
              </a:rPr>
              <a:t>26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lvl="1" marL="868044" marR="459105">
              <a:lnSpc>
                <a:spcPct val="100000"/>
              </a:lnSpc>
              <a:spcBef>
                <a:spcPts val="105"/>
              </a:spcBef>
              <a:buFont typeface="Arial"/>
              <a:buAutoNum type="arabicPeriod" startAt="6"/>
              <a:tabLst>
                <a:tab pos="1361440" algn="l"/>
              </a:tabLst>
            </a:pPr>
            <a:r>
              <a:rPr dirty="0" sz="2000">
                <a:latin typeface="Arial"/>
                <a:cs typeface="Arial"/>
              </a:rPr>
              <a:t>Згідно зміни </a:t>
            </a:r>
            <a:r>
              <a:rPr dirty="0" sz="2000" spc="-10">
                <a:latin typeface="Arial"/>
                <a:cs typeface="Arial"/>
              </a:rPr>
              <a:t>векторів </a:t>
            </a:r>
            <a:r>
              <a:rPr dirty="0" sz="2000" spc="-5">
                <a:latin typeface="Arial"/>
                <a:cs typeface="Arial"/>
              </a:rPr>
              <a:t>розвитку </a:t>
            </a:r>
            <a:r>
              <a:rPr dirty="0" sz="2000" spc="-20">
                <a:latin typeface="Arial"/>
                <a:cs typeface="Arial"/>
              </a:rPr>
              <a:t>та </a:t>
            </a:r>
            <a:r>
              <a:rPr dirty="0" sz="2000" spc="-5">
                <a:latin typeface="Arial"/>
                <a:cs typeface="Arial"/>
              </a:rPr>
              <a:t>назви кафедри </a:t>
            </a:r>
            <a:r>
              <a:rPr dirty="0" sz="2000" spc="-10">
                <a:latin typeface="Arial"/>
                <a:cs typeface="Arial"/>
              </a:rPr>
              <a:t>відкривати  </a:t>
            </a:r>
            <a:r>
              <a:rPr dirty="0" sz="2000" spc="-5">
                <a:latin typeface="Arial"/>
                <a:cs typeface="Arial"/>
              </a:rPr>
              <a:t>нові інноваційні </a:t>
            </a:r>
            <a:r>
              <a:rPr dirty="0" sz="2000">
                <a:latin typeface="Arial"/>
                <a:cs typeface="Arial"/>
              </a:rPr>
              <a:t>ОПП </a:t>
            </a:r>
            <a:r>
              <a:rPr dirty="0" sz="2000" spc="-10">
                <a:latin typeface="Arial"/>
                <a:cs typeface="Arial"/>
              </a:rPr>
              <a:t>обох </a:t>
            </a:r>
            <a:r>
              <a:rPr dirty="0" sz="2000" spc="-5">
                <a:latin typeface="Arial"/>
                <a:cs typeface="Arial"/>
              </a:rPr>
              <a:t>рівнів </a:t>
            </a:r>
            <a:r>
              <a:rPr dirty="0" sz="2000">
                <a:latin typeface="Arial"/>
                <a:cs typeface="Arial"/>
              </a:rPr>
              <a:t>з туризму</a:t>
            </a:r>
            <a:r>
              <a:rPr dirty="0" sz="2000" spc="-110">
                <a:latin typeface="Arial"/>
                <a:cs typeface="Arial"/>
              </a:rPr>
              <a:t> </a:t>
            </a:r>
            <a:r>
              <a:rPr dirty="0" sz="2000" spc="-5">
                <a:latin typeface="Arial"/>
                <a:cs typeface="Arial"/>
              </a:rPr>
              <a:t>ГРС</a:t>
            </a:r>
            <a:r>
              <a:rPr dirty="0" sz="1800" spc="-5">
                <a:latin typeface="Arial"/>
                <a:cs typeface="Arial"/>
              </a:rPr>
              <a:t>;</a:t>
            </a:r>
            <a:endParaRPr sz="1800">
              <a:latin typeface="Arial"/>
              <a:cs typeface="Arial"/>
            </a:endParaRPr>
          </a:p>
          <a:p>
            <a:pPr lvl="1" marL="855344">
              <a:lnSpc>
                <a:spcPct val="100000"/>
              </a:lnSpc>
              <a:spcBef>
                <a:spcPts val="40"/>
              </a:spcBef>
              <a:buFont typeface="Arial"/>
              <a:buAutoNum type="arabicPeriod" startAt="6"/>
            </a:pPr>
            <a:endParaRPr sz="2050"/>
          </a:p>
          <a:p>
            <a:pPr lvl="1" marL="1360170" indent="-492759">
              <a:lnSpc>
                <a:spcPct val="100000"/>
              </a:lnSpc>
              <a:buFont typeface="Arial"/>
              <a:buAutoNum type="arabicPeriod" startAt="6"/>
              <a:tabLst>
                <a:tab pos="1361440" algn="l"/>
              </a:tabLst>
            </a:pPr>
            <a:r>
              <a:rPr dirty="0" sz="2000">
                <a:latin typeface="Arial"/>
                <a:cs typeface="Arial"/>
              </a:rPr>
              <a:t>Оновити мережу </a:t>
            </a:r>
            <a:r>
              <a:rPr dirty="0" sz="2000" spc="-25">
                <a:latin typeface="Arial"/>
                <a:cs typeface="Arial"/>
              </a:rPr>
              <a:t>баз </a:t>
            </a:r>
            <a:r>
              <a:rPr dirty="0" sz="2000">
                <a:latin typeface="Arial"/>
                <a:cs typeface="Arial"/>
              </a:rPr>
              <a:t>практик </a:t>
            </a:r>
            <a:r>
              <a:rPr dirty="0" sz="2000" spc="-5">
                <a:latin typeface="Arial"/>
                <a:cs typeface="Arial"/>
              </a:rPr>
              <a:t>із залученням </a:t>
            </a:r>
            <a:r>
              <a:rPr dirty="0" sz="2000" spc="-10">
                <a:latin typeface="Arial"/>
                <a:cs typeface="Arial"/>
              </a:rPr>
              <a:t>колег </a:t>
            </a:r>
            <a:r>
              <a:rPr dirty="0" sz="2000" spc="-5">
                <a:latin typeface="Arial"/>
                <a:cs typeface="Arial"/>
              </a:rPr>
              <a:t>інших</a:t>
            </a:r>
            <a:r>
              <a:rPr dirty="0" sz="2000" spc="-114">
                <a:latin typeface="Arial"/>
                <a:cs typeface="Arial"/>
              </a:rPr>
              <a:t> </a:t>
            </a:r>
            <a:r>
              <a:rPr dirty="0" sz="2000" spc="-5">
                <a:latin typeface="Arial"/>
                <a:cs typeface="Arial"/>
              </a:rPr>
              <a:t>кафедр</a:t>
            </a:r>
            <a:endParaRPr sz="2000">
              <a:latin typeface="Arial"/>
              <a:cs typeface="Arial"/>
            </a:endParaRPr>
          </a:p>
          <a:p>
            <a:pPr marL="868044">
              <a:lnSpc>
                <a:spcPct val="100000"/>
              </a:lnSpc>
            </a:pPr>
            <a:r>
              <a:rPr dirty="0" spc="-10"/>
              <a:t>географічного </a:t>
            </a:r>
            <a:r>
              <a:rPr dirty="0" spc="-50"/>
              <a:t>факультету, </a:t>
            </a:r>
            <a:r>
              <a:rPr dirty="0" spc="-10"/>
              <a:t>стейкхолдерів</a:t>
            </a:r>
            <a:r>
              <a:rPr dirty="0" spc="-15"/>
              <a:t> </a:t>
            </a:r>
            <a:r>
              <a:rPr dirty="0" spc="-5"/>
              <a:t>закордоном</a:t>
            </a:r>
            <a:r>
              <a:rPr dirty="0" sz="1800" spc="-5"/>
              <a:t>;</a:t>
            </a:r>
            <a:endParaRPr sz="1800"/>
          </a:p>
          <a:p>
            <a:pPr marL="855344">
              <a:lnSpc>
                <a:spcPct val="100000"/>
              </a:lnSpc>
              <a:spcBef>
                <a:spcPts val="45"/>
              </a:spcBef>
            </a:pPr>
            <a:endParaRPr sz="2050"/>
          </a:p>
          <a:p>
            <a:pPr lvl="1" marL="1360170" indent="-492759">
              <a:lnSpc>
                <a:spcPct val="100000"/>
              </a:lnSpc>
              <a:buFont typeface="Arial"/>
              <a:buAutoNum type="arabicPeriod" startAt="8"/>
              <a:tabLst>
                <a:tab pos="1361440" algn="l"/>
              </a:tabLst>
            </a:pPr>
            <a:r>
              <a:rPr dirty="0" sz="2000" spc="-5">
                <a:latin typeface="Arial"/>
                <a:cs typeface="Arial"/>
              </a:rPr>
              <a:t>Запровадити </a:t>
            </a:r>
            <a:r>
              <a:rPr dirty="0" sz="2000" spc="-10">
                <a:latin typeface="Arial"/>
                <a:cs typeface="Arial"/>
              </a:rPr>
              <a:t>дуальну </a:t>
            </a:r>
            <a:r>
              <a:rPr dirty="0" sz="2000" spc="5">
                <a:latin typeface="Arial"/>
                <a:cs typeface="Arial"/>
              </a:rPr>
              <a:t>форму</a:t>
            </a:r>
            <a:r>
              <a:rPr dirty="0" sz="2000" spc="-75">
                <a:latin typeface="Arial"/>
                <a:cs typeface="Arial"/>
              </a:rPr>
              <a:t> </a:t>
            </a:r>
            <a:r>
              <a:rPr dirty="0" sz="2000" spc="-5">
                <a:latin typeface="Arial"/>
                <a:cs typeface="Arial"/>
              </a:rPr>
              <a:t>освіти;</a:t>
            </a:r>
            <a:endParaRPr sz="2000">
              <a:latin typeface="Arial"/>
              <a:cs typeface="Arial"/>
            </a:endParaRPr>
          </a:p>
          <a:p>
            <a:pPr lvl="1" marL="855344">
              <a:lnSpc>
                <a:spcPct val="100000"/>
              </a:lnSpc>
              <a:spcBef>
                <a:spcPts val="45"/>
              </a:spcBef>
              <a:buFont typeface="Arial"/>
              <a:buAutoNum type="arabicPeriod" startAt="8"/>
            </a:pPr>
            <a:endParaRPr sz="2050"/>
          </a:p>
          <a:p>
            <a:pPr lvl="1" marL="868044" marR="671830">
              <a:lnSpc>
                <a:spcPct val="100000"/>
              </a:lnSpc>
              <a:buFont typeface="Arial"/>
              <a:buAutoNum type="arabicPeriod" startAt="8"/>
              <a:tabLst>
                <a:tab pos="1294130" algn="l"/>
              </a:tabLst>
            </a:pPr>
            <a:r>
              <a:rPr dirty="0" sz="2000">
                <a:latin typeface="Arial"/>
                <a:cs typeface="Arial"/>
              </a:rPr>
              <a:t>Залучення </a:t>
            </a:r>
            <a:r>
              <a:rPr dirty="0" sz="2000" spc="-5">
                <a:latin typeface="Arial"/>
                <a:cs typeface="Arial"/>
              </a:rPr>
              <a:t>гостьових </a:t>
            </a:r>
            <a:r>
              <a:rPr dirty="0" sz="2000">
                <a:latin typeface="Arial"/>
                <a:cs typeface="Arial"/>
              </a:rPr>
              <a:t>лекторів-практиків, </a:t>
            </a:r>
            <a:r>
              <a:rPr dirty="0" sz="2000" spc="-10">
                <a:latin typeface="Arial"/>
                <a:cs typeface="Arial"/>
              </a:rPr>
              <a:t>іноземців </a:t>
            </a:r>
            <a:r>
              <a:rPr dirty="0" sz="2000" spc="-5">
                <a:latin typeface="Arial"/>
                <a:cs typeface="Arial"/>
              </a:rPr>
              <a:t>для  викладання </a:t>
            </a:r>
            <a:r>
              <a:rPr dirty="0" sz="2000">
                <a:latin typeface="Arial"/>
                <a:cs typeface="Arial"/>
              </a:rPr>
              <a:t>сучасних </a:t>
            </a:r>
            <a:r>
              <a:rPr dirty="0" sz="2000" spc="-5">
                <a:latin typeface="Arial"/>
                <a:cs typeface="Arial"/>
              </a:rPr>
              <a:t>дисциплін </a:t>
            </a:r>
            <a:r>
              <a:rPr dirty="0" sz="2000">
                <a:latin typeface="Arial"/>
                <a:cs typeface="Arial"/>
              </a:rPr>
              <a:t>он-лайн. А </a:t>
            </a:r>
            <a:r>
              <a:rPr dirty="0" sz="2000" spc="-10">
                <a:latin typeface="Arial"/>
                <a:cs typeface="Arial"/>
              </a:rPr>
              <a:t>також пропагувати  </a:t>
            </a:r>
            <a:r>
              <a:rPr dirty="0" sz="2000" spc="-5">
                <a:latin typeface="Arial"/>
                <a:cs typeface="Arial"/>
              </a:rPr>
              <a:t>викладання дисциплін </a:t>
            </a:r>
            <a:r>
              <a:rPr dirty="0" sz="2000" spc="-10">
                <a:latin typeface="Arial"/>
                <a:cs typeface="Arial"/>
              </a:rPr>
              <a:t>іноземними</a:t>
            </a:r>
            <a:r>
              <a:rPr dirty="0" sz="2000" spc="-110">
                <a:latin typeface="Arial"/>
                <a:cs typeface="Arial"/>
              </a:rPr>
              <a:t> </a:t>
            </a:r>
            <a:r>
              <a:rPr dirty="0" sz="2000" spc="-5">
                <a:latin typeface="Arial"/>
                <a:cs typeface="Arial"/>
              </a:rPr>
              <a:t>мовами;</a:t>
            </a:r>
            <a:endParaRPr sz="2000">
              <a:latin typeface="Arial"/>
              <a:cs typeface="Arial"/>
            </a:endParaRPr>
          </a:p>
          <a:p>
            <a:pPr lvl="1" marL="855344">
              <a:lnSpc>
                <a:spcPct val="100000"/>
              </a:lnSpc>
              <a:spcBef>
                <a:spcPts val="40"/>
              </a:spcBef>
              <a:buFont typeface="Arial"/>
              <a:buAutoNum type="arabicPeriod" startAt="8"/>
            </a:pPr>
            <a:endParaRPr sz="2050"/>
          </a:p>
          <a:p>
            <a:pPr lvl="1" marL="868044" marR="756285">
              <a:lnSpc>
                <a:spcPct val="100000"/>
              </a:lnSpc>
              <a:spcBef>
                <a:spcPts val="5"/>
              </a:spcBef>
              <a:buFont typeface="Arial"/>
              <a:buAutoNum type="arabicPeriod" startAt="8"/>
              <a:tabLst>
                <a:tab pos="1503045" algn="l"/>
              </a:tabLst>
            </a:pPr>
            <a:r>
              <a:rPr dirty="0" sz="2000" spc="-25">
                <a:latin typeface="Arial"/>
                <a:cs typeface="Arial"/>
              </a:rPr>
              <a:t>Розвивати </a:t>
            </a:r>
            <a:r>
              <a:rPr dirty="0" sz="2000" spc="-10">
                <a:latin typeface="Arial"/>
                <a:cs typeface="Arial"/>
              </a:rPr>
              <a:t>електронне </a:t>
            </a:r>
            <a:r>
              <a:rPr dirty="0" sz="2000" spc="-20">
                <a:latin typeface="Arial"/>
                <a:cs typeface="Arial"/>
              </a:rPr>
              <a:t>та </a:t>
            </a:r>
            <a:r>
              <a:rPr dirty="0" sz="2000" spc="-5">
                <a:latin typeface="Arial"/>
                <a:cs typeface="Arial"/>
              </a:rPr>
              <a:t>дистанційне </a:t>
            </a:r>
            <a:r>
              <a:rPr dirty="0" sz="2000" spc="-10">
                <a:latin typeface="Arial"/>
                <a:cs typeface="Arial"/>
              </a:rPr>
              <a:t>навчання шляхом  </a:t>
            </a:r>
            <a:r>
              <a:rPr dirty="0" sz="2000" spc="-5">
                <a:latin typeface="Arial"/>
                <a:cs typeface="Arial"/>
              </a:rPr>
              <a:t>розробки </a:t>
            </a:r>
            <a:r>
              <a:rPr dirty="0" sz="2000" spc="-10">
                <a:latin typeface="Arial"/>
                <a:cs typeface="Arial"/>
              </a:rPr>
              <a:t>електронних</a:t>
            </a:r>
            <a:r>
              <a:rPr dirty="0" sz="2000" spc="-7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курсів</a:t>
            </a:r>
            <a:r>
              <a:rPr dirty="0" sz="1800">
                <a:latin typeface="Arial"/>
                <a:cs typeface="Arial"/>
              </a:rPr>
              <a:t>;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79119" y="6156147"/>
            <a:ext cx="5200015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30" b="1">
                <a:latin typeface="Arial"/>
                <a:cs typeface="Arial"/>
              </a:rPr>
              <a:t>3.11 </a:t>
            </a:r>
            <a:r>
              <a:rPr dirty="0" sz="2000" spc="-5">
                <a:latin typeface="Arial"/>
                <a:cs typeface="Arial"/>
              </a:rPr>
              <a:t>Впровадження </a:t>
            </a:r>
            <a:r>
              <a:rPr dirty="0" sz="2000" spc="-10">
                <a:latin typeface="Arial"/>
                <a:cs typeface="Arial"/>
              </a:rPr>
              <a:t>«Карпатської</a:t>
            </a:r>
            <a:r>
              <a:rPr dirty="0" sz="2000" spc="-60">
                <a:latin typeface="Arial"/>
                <a:cs typeface="Arial"/>
              </a:rPr>
              <a:t> </a:t>
            </a:r>
            <a:r>
              <a:rPr dirty="0" sz="2000" spc="-5">
                <a:latin typeface="Arial"/>
                <a:cs typeface="Arial"/>
              </a:rPr>
              <a:t>відзнаки».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274821" y="177800"/>
            <a:ext cx="5620385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0"/>
              <a:t>Стратегія </a:t>
            </a:r>
            <a:r>
              <a:rPr dirty="0" spc="-15"/>
              <a:t>розвитку кафедри</a:t>
            </a:r>
            <a:r>
              <a:rPr dirty="0" spc="90"/>
              <a:t> </a:t>
            </a:r>
            <a:r>
              <a:rPr dirty="0" spc="-20"/>
              <a:t>туризму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7002" y="6257950"/>
            <a:ext cx="358140" cy="4222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600" spc="5" b="1">
                <a:solidFill>
                  <a:srgbClr val="FFFFFF"/>
                </a:solidFill>
                <a:latin typeface="Times New Roman"/>
                <a:cs typeface="Times New Roman"/>
              </a:rPr>
              <a:t>27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442210" y="2090115"/>
            <a:ext cx="4841875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spc="-25">
                <a:solidFill>
                  <a:srgbClr val="000000"/>
                </a:solidFill>
                <a:latin typeface="Times New Roman"/>
                <a:cs typeface="Times New Roman"/>
              </a:rPr>
              <a:t>ДЯКУЮ </a:t>
            </a:r>
            <a:r>
              <a:rPr dirty="0" sz="4000" spc="-5">
                <a:solidFill>
                  <a:srgbClr val="000000"/>
                </a:solidFill>
                <a:latin typeface="Times New Roman"/>
                <a:cs typeface="Times New Roman"/>
              </a:rPr>
              <a:t>ЗА</a:t>
            </a:r>
            <a:r>
              <a:rPr dirty="0" sz="4000" spc="-2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4000" spc="-50">
                <a:solidFill>
                  <a:srgbClr val="000000"/>
                </a:solidFill>
                <a:latin typeface="Times New Roman"/>
                <a:cs typeface="Times New Roman"/>
              </a:rPr>
              <a:t>УВАГУ!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509259" y="3357371"/>
            <a:ext cx="3297936" cy="32994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191767" y="3429000"/>
            <a:ext cx="2743200" cy="30571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79603" y="6257950"/>
            <a:ext cx="191135" cy="4222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600" b="1">
                <a:solidFill>
                  <a:srgbClr val="FFFFFF"/>
                </a:solidFill>
                <a:latin typeface="Times New Roman"/>
                <a:cs typeface="Times New Roman"/>
              </a:rPr>
              <a:t>3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412997" y="0"/>
            <a:ext cx="5523865" cy="19462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latin typeface="Arial"/>
                <a:cs typeface="Arial"/>
              </a:rPr>
              <a:t>І. Кадровий </a:t>
            </a:r>
            <a:r>
              <a:rPr dirty="0" sz="1800" spc="-5" b="1">
                <a:latin typeface="Arial"/>
                <a:cs typeface="Arial"/>
              </a:rPr>
              <a:t>склад</a:t>
            </a:r>
            <a:endParaRPr sz="1800">
              <a:latin typeface="Arial"/>
              <a:cs typeface="Arial"/>
            </a:endParaRPr>
          </a:p>
          <a:p>
            <a:pPr algn="ctr" marL="12700" marR="5080">
              <a:lnSpc>
                <a:spcPct val="100000"/>
              </a:lnSpc>
            </a:pPr>
            <a:r>
              <a:rPr dirty="0" sz="1800" spc="-5" b="1">
                <a:latin typeface="Arial"/>
                <a:cs typeface="Arial"/>
              </a:rPr>
              <a:t>Моніторинг </a:t>
            </a:r>
            <a:r>
              <a:rPr dirty="0" sz="1800" spc="-20" b="1">
                <a:latin typeface="Arial"/>
                <a:cs typeface="Arial"/>
              </a:rPr>
              <a:t>та </a:t>
            </a:r>
            <a:r>
              <a:rPr dirty="0" sz="1800" b="1">
                <a:latin typeface="Arial"/>
                <a:cs typeface="Arial"/>
              </a:rPr>
              <a:t>оцінка </a:t>
            </a:r>
            <a:r>
              <a:rPr dirty="0" sz="1800" spc="-15" b="1">
                <a:latin typeface="Arial"/>
                <a:cs typeface="Arial"/>
              </a:rPr>
              <a:t>роботи </a:t>
            </a:r>
            <a:r>
              <a:rPr dirty="0" sz="1800" spc="-10" b="1">
                <a:latin typeface="Arial"/>
                <a:cs typeface="Arial"/>
              </a:rPr>
              <a:t>наукових, науково-  </a:t>
            </a:r>
            <a:r>
              <a:rPr dirty="0" sz="1800" spc="-5" b="1">
                <a:latin typeface="Arial"/>
                <a:cs typeface="Arial"/>
              </a:rPr>
              <a:t>педагогічних </a:t>
            </a:r>
            <a:r>
              <a:rPr dirty="0" sz="1800" b="1">
                <a:latin typeface="Arial"/>
                <a:cs typeface="Arial"/>
              </a:rPr>
              <a:t>і </a:t>
            </a:r>
            <a:r>
              <a:rPr dirty="0" sz="1800" spc="-5" b="1">
                <a:latin typeface="Arial"/>
                <a:cs typeface="Arial"/>
              </a:rPr>
              <a:t>педагогічних працівників згідно </a:t>
            </a:r>
            <a:r>
              <a:rPr dirty="0" sz="1800" b="1">
                <a:latin typeface="Arial"/>
                <a:cs typeface="Arial"/>
              </a:rPr>
              <a:t>з  </a:t>
            </a:r>
            <a:r>
              <a:rPr dirty="0" sz="1800" spc="-15" b="1">
                <a:latin typeface="Arial"/>
                <a:cs typeface="Arial"/>
              </a:rPr>
              <a:t>Положенням </a:t>
            </a:r>
            <a:r>
              <a:rPr dirty="0" sz="1800" b="1">
                <a:latin typeface="Arial"/>
                <a:cs typeface="Arial"/>
              </a:rPr>
              <a:t>про </a:t>
            </a:r>
            <a:r>
              <a:rPr dirty="0" sz="1800" spc="-5" b="1">
                <a:latin typeface="Arial"/>
                <a:cs typeface="Arial"/>
              </a:rPr>
              <a:t>оцінювання </a:t>
            </a:r>
            <a:r>
              <a:rPr dirty="0" sz="1800" spc="-15" b="1">
                <a:latin typeface="Arial"/>
                <a:cs typeface="Arial"/>
              </a:rPr>
              <a:t>роботи</a:t>
            </a:r>
            <a:r>
              <a:rPr dirty="0" sz="1800" spc="25" b="1">
                <a:latin typeface="Arial"/>
                <a:cs typeface="Arial"/>
              </a:rPr>
              <a:t> </a:t>
            </a:r>
            <a:r>
              <a:rPr dirty="0" sz="1800" spc="-20" b="1">
                <a:latin typeface="Arial"/>
                <a:cs typeface="Arial"/>
              </a:rPr>
              <a:t>та</a:t>
            </a:r>
            <a:endParaRPr sz="1800">
              <a:latin typeface="Arial"/>
              <a:cs typeface="Arial"/>
            </a:endParaRPr>
          </a:p>
          <a:p>
            <a:pPr algn="ctr" marL="396240" marR="388620">
              <a:lnSpc>
                <a:spcPct val="100000"/>
              </a:lnSpc>
            </a:pPr>
            <a:r>
              <a:rPr dirty="0" sz="1800" spc="-10" b="1">
                <a:latin typeface="Arial"/>
                <a:cs typeface="Arial"/>
              </a:rPr>
              <a:t>визначення </a:t>
            </a:r>
            <a:r>
              <a:rPr dirty="0" sz="1800" spc="-5" b="1">
                <a:latin typeface="Arial"/>
                <a:cs typeface="Arial"/>
              </a:rPr>
              <a:t>рейтингів </a:t>
            </a:r>
            <a:r>
              <a:rPr dirty="0" sz="1800" spc="-10" b="1">
                <a:latin typeface="Arial"/>
                <a:cs typeface="Arial"/>
              </a:rPr>
              <a:t>наукових, науково-  </a:t>
            </a:r>
            <a:r>
              <a:rPr dirty="0" sz="1800" spc="-5" b="1">
                <a:latin typeface="Arial"/>
                <a:cs typeface="Arial"/>
              </a:rPr>
              <a:t>педагогічних </a:t>
            </a:r>
            <a:r>
              <a:rPr dirty="0" sz="1800" b="1">
                <a:latin typeface="Arial"/>
                <a:cs typeface="Arial"/>
              </a:rPr>
              <a:t>і </a:t>
            </a:r>
            <a:r>
              <a:rPr dirty="0" sz="1800" spc="-5" b="1">
                <a:latin typeface="Arial"/>
                <a:cs typeface="Arial"/>
              </a:rPr>
              <a:t>педагогічних працівників  </a:t>
            </a:r>
            <a:r>
              <a:rPr dirty="0" sz="1800" spc="-25" b="1">
                <a:latin typeface="Arial"/>
                <a:cs typeface="Arial"/>
              </a:rPr>
              <a:t>Університету.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763267" y="3717035"/>
            <a:ext cx="2809240" cy="2952115"/>
          </a:xfrm>
          <a:custGeom>
            <a:avLst/>
            <a:gdLst/>
            <a:ahLst/>
            <a:cxnLst/>
            <a:rect l="l" t="t" r="r" b="b"/>
            <a:pathLst>
              <a:path w="2809240" h="2952115">
                <a:moveTo>
                  <a:pt x="0" y="1475994"/>
                </a:moveTo>
                <a:lnTo>
                  <a:pt x="781" y="1426280"/>
                </a:lnTo>
                <a:lnTo>
                  <a:pt x="3109" y="1376978"/>
                </a:lnTo>
                <a:lnTo>
                  <a:pt x="6960" y="1328113"/>
                </a:lnTo>
                <a:lnTo>
                  <a:pt x="12308" y="1279712"/>
                </a:lnTo>
                <a:lnTo>
                  <a:pt x="19129" y="1231800"/>
                </a:lnTo>
                <a:lnTo>
                  <a:pt x="27398" y="1184404"/>
                </a:lnTo>
                <a:lnTo>
                  <a:pt x="37091" y="1137548"/>
                </a:lnTo>
                <a:lnTo>
                  <a:pt x="48183" y="1091259"/>
                </a:lnTo>
                <a:lnTo>
                  <a:pt x="60650" y="1045562"/>
                </a:lnTo>
                <a:lnTo>
                  <a:pt x="74467" y="1000483"/>
                </a:lnTo>
                <a:lnTo>
                  <a:pt x="89610" y="956049"/>
                </a:lnTo>
                <a:lnTo>
                  <a:pt x="106053" y="912285"/>
                </a:lnTo>
                <a:lnTo>
                  <a:pt x="123773" y="869216"/>
                </a:lnTo>
                <a:lnTo>
                  <a:pt x="142745" y="826869"/>
                </a:lnTo>
                <a:lnTo>
                  <a:pt x="162943" y="785270"/>
                </a:lnTo>
                <a:lnTo>
                  <a:pt x="184345" y="744444"/>
                </a:lnTo>
                <a:lnTo>
                  <a:pt x="206924" y="704417"/>
                </a:lnTo>
                <a:lnTo>
                  <a:pt x="230657" y="665215"/>
                </a:lnTo>
                <a:lnTo>
                  <a:pt x="255518" y="626863"/>
                </a:lnTo>
                <a:lnTo>
                  <a:pt x="281484" y="589389"/>
                </a:lnTo>
                <a:lnTo>
                  <a:pt x="308530" y="552816"/>
                </a:lnTo>
                <a:lnTo>
                  <a:pt x="336630" y="517172"/>
                </a:lnTo>
                <a:lnTo>
                  <a:pt x="365761" y="482482"/>
                </a:lnTo>
                <a:lnTo>
                  <a:pt x="395899" y="448771"/>
                </a:lnTo>
                <a:lnTo>
                  <a:pt x="427017" y="416067"/>
                </a:lnTo>
                <a:lnTo>
                  <a:pt x="459092" y="384393"/>
                </a:lnTo>
                <a:lnTo>
                  <a:pt x="492100" y="353778"/>
                </a:lnTo>
                <a:lnTo>
                  <a:pt x="526015" y="324245"/>
                </a:lnTo>
                <a:lnTo>
                  <a:pt x="560813" y="295821"/>
                </a:lnTo>
                <a:lnTo>
                  <a:pt x="596470" y="268532"/>
                </a:lnTo>
                <a:lnTo>
                  <a:pt x="632960" y="242404"/>
                </a:lnTo>
                <a:lnTo>
                  <a:pt x="670260" y="217462"/>
                </a:lnTo>
                <a:lnTo>
                  <a:pt x="708345" y="193733"/>
                </a:lnTo>
                <a:lnTo>
                  <a:pt x="747190" y="171241"/>
                </a:lnTo>
                <a:lnTo>
                  <a:pt x="786770" y="150014"/>
                </a:lnTo>
                <a:lnTo>
                  <a:pt x="827061" y="130076"/>
                </a:lnTo>
                <a:lnTo>
                  <a:pt x="868039" y="111453"/>
                </a:lnTo>
                <a:lnTo>
                  <a:pt x="909679" y="94173"/>
                </a:lnTo>
                <a:lnTo>
                  <a:pt x="951956" y="78259"/>
                </a:lnTo>
                <a:lnTo>
                  <a:pt x="994845" y="63738"/>
                </a:lnTo>
                <a:lnTo>
                  <a:pt x="1038323" y="50636"/>
                </a:lnTo>
                <a:lnTo>
                  <a:pt x="1082364" y="38979"/>
                </a:lnTo>
                <a:lnTo>
                  <a:pt x="1126944" y="28793"/>
                </a:lnTo>
                <a:lnTo>
                  <a:pt x="1172038" y="20102"/>
                </a:lnTo>
                <a:lnTo>
                  <a:pt x="1217623" y="12934"/>
                </a:lnTo>
                <a:lnTo>
                  <a:pt x="1263672" y="7314"/>
                </a:lnTo>
                <a:lnTo>
                  <a:pt x="1310162" y="3268"/>
                </a:lnTo>
                <a:lnTo>
                  <a:pt x="1357068" y="821"/>
                </a:lnTo>
                <a:lnTo>
                  <a:pt x="1404365" y="0"/>
                </a:lnTo>
                <a:lnTo>
                  <a:pt x="1451663" y="821"/>
                </a:lnTo>
                <a:lnTo>
                  <a:pt x="1498569" y="3268"/>
                </a:lnTo>
                <a:lnTo>
                  <a:pt x="1545059" y="7314"/>
                </a:lnTo>
                <a:lnTo>
                  <a:pt x="1591108" y="12934"/>
                </a:lnTo>
                <a:lnTo>
                  <a:pt x="1636693" y="20102"/>
                </a:lnTo>
                <a:lnTo>
                  <a:pt x="1681787" y="28793"/>
                </a:lnTo>
                <a:lnTo>
                  <a:pt x="1726367" y="38979"/>
                </a:lnTo>
                <a:lnTo>
                  <a:pt x="1770408" y="50636"/>
                </a:lnTo>
                <a:lnTo>
                  <a:pt x="1813886" y="63738"/>
                </a:lnTo>
                <a:lnTo>
                  <a:pt x="1856775" y="78259"/>
                </a:lnTo>
                <a:lnTo>
                  <a:pt x="1899052" y="94173"/>
                </a:lnTo>
                <a:lnTo>
                  <a:pt x="1940692" y="111453"/>
                </a:lnTo>
                <a:lnTo>
                  <a:pt x="1981670" y="130076"/>
                </a:lnTo>
                <a:lnTo>
                  <a:pt x="2021961" y="150014"/>
                </a:lnTo>
                <a:lnTo>
                  <a:pt x="2061541" y="171241"/>
                </a:lnTo>
                <a:lnTo>
                  <a:pt x="2100386" y="193733"/>
                </a:lnTo>
                <a:lnTo>
                  <a:pt x="2138471" y="217462"/>
                </a:lnTo>
                <a:lnTo>
                  <a:pt x="2175771" y="242404"/>
                </a:lnTo>
                <a:lnTo>
                  <a:pt x="2212261" y="268532"/>
                </a:lnTo>
                <a:lnTo>
                  <a:pt x="2247918" y="295821"/>
                </a:lnTo>
                <a:lnTo>
                  <a:pt x="2282716" y="324245"/>
                </a:lnTo>
                <a:lnTo>
                  <a:pt x="2316631" y="353778"/>
                </a:lnTo>
                <a:lnTo>
                  <a:pt x="2349639" y="384393"/>
                </a:lnTo>
                <a:lnTo>
                  <a:pt x="2381714" y="416067"/>
                </a:lnTo>
                <a:lnTo>
                  <a:pt x="2412832" y="448771"/>
                </a:lnTo>
                <a:lnTo>
                  <a:pt x="2442970" y="482482"/>
                </a:lnTo>
                <a:lnTo>
                  <a:pt x="2472101" y="517172"/>
                </a:lnTo>
                <a:lnTo>
                  <a:pt x="2500201" y="552816"/>
                </a:lnTo>
                <a:lnTo>
                  <a:pt x="2527247" y="589389"/>
                </a:lnTo>
                <a:lnTo>
                  <a:pt x="2553213" y="626863"/>
                </a:lnTo>
                <a:lnTo>
                  <a:pt x="2578074" y="665215"/>
                </a:lnTo>
                <a:lnTo>
                  <a:pt x="2601807" y="704417"/>
                </a:lnTo>
                <a:lnTo>
                  <a:pt x="2624386" y="744444"/>
                </a:lnTo>
                <a:lnTo>
                  <a:pt x="2645788" y="785270"/>
                </a:lnTo>
                <a:lnTo>
                  <a:pt x="2665986" y="826869"/>
                </a:lnTo>
                <a:lnTo>
                  <a:pt x="2684958" y="869216"/>
                </a:lnTo>
                <a:lnTo>
                  <a:pt x="2702678" y="912285"/>
                </a:lnTo>
                <a:lnTo>
                  <a:pt x="2719121" y="956049"/>
                </a:lnTo>
                <a:lnTo>
                  <a:pt x="2734264" y="1000483"/>
                </a:lnTo>
                <a:lnTo>
                  <a:pt x="2748081" y="1045562"/>
                </a:lnTo>
                <a:lnTo>
                  <a:pt x="2760548" y="1091259"/>
                </a:lnTo>
                <a:lnTo>
                  <a:pt x="2771640" y="1137548"/>
                </a:lnTo>
                <a:lnTo>
                  <a:pt x="2781333" y="1184404"/>
                </a:lnTo>
                <a:lnTo>
                  <a:pt x="2789602" y="1231800"/>
                </a:lnTo>
                <a:lnTo>
                  <a:pt x="2796423" y="1279712"/>
                </a:lnTo>
                <a:lnTo>
                  <a:pt x="2801771" y="1328113"/>
                </a:lnTo>
                <a:lnTo>
                  <a:pt x="2805622" y="1376978"/>
                </a:lnTo>
                <a:lnTo>
                  <a:pt x="2807950" y="1426280"/>
                </a:lnTo>
                <a:lnTo>
                  <a:pt x="2808732" y="1475994"/>
                </a:lnTo>
                <a:lnTo>
                  <a:pt x="2807950" y="1525704"/>
                </a:lnTo>
                <a:lnTo>
                  <a:pt x="2805622" y="1575004"/>
                </a:lnTo>
                <a:lnTo>
                  <a:pt x="2801771" y="1623865"/>
                </a:lnTo>
                <a:lnTo>
                  <a:pt x="2796423" y="1672264"/>
                </a:lnTo>
                <a:lnTo>
                  <a:pt x="2789602" y="1720174"/>
                </a:lnTo>
                <a:lnTo>
                  <a:pt x="2781333" y="1767569"/>
                </a:lnTo>
                <a:lnTo>
                  <a:pt x="2771640" y="1814423"/>
                </a:lnTo>
                <a:lnTo>
                  <a:pt x="2760548" y="1860711"/>
                </a:lnTo>
                <a:lnTo>
                  <a:pt x="2748081" y="1906407"/>
                </a:lnTo>
                <a:lnTo>
                  <a:pt x="2734264" y="1951484"/>
                </a:lnTo>
                <a:lnTo>
                  <a:pt x="2719121" y="1995917"/>
                </a:lnTo>
                <a:lnTo>
                  <a:pt x="2702678" y="2039681"/>
                </a:lnTo>
                <a:lnTo>
                  <a:pt x="2684958" y="2082749"/>
                </a:lnTo>
                <a:lnTo>
                  <a:pt x="2665986" y="2125095"/>
                </a:lnTo>
                <a:lnTo>
                  <a:pt x="2645788" y="2166694"/>
                </a:lnTo>
                <a:lnTo>
                  <a:pt x="2624386" y="2207521"/>
                </a:lnTo>
                <a:lnTo>
                  <a:pt x="2601807" y="2247548"/>
                </a:lnTo>
                <a:lnTo>
                  <a:pt x="2578074" y="2286750"/>
                </a:lnTo>
                <a:lnTo>
                  <a:pt x="2553213" y="2325102"/>
                </a:lnTo>
                <a:lnTo>
                  <a:pt x="2527247" y="2362577"/>
                </a:lnTo>
                <a:lnTo>
                  <a:pt x="2500201" y="2399150"/>
                </a:lnTo>
                <a:lnTo>
                  <a:pt x="2472101" y="2434794"/>
                </a:lnTo>
                <a:lnTo>
                  <a:pt x="2442970" y="2469485"/>
                </a:lnTo>
                <a:lnTo>
                  <a:pt x="2412832" y="2503196"/>
                </a:lnTo>
                <a:lnTo>
                  <a:pt x="2381714" y="2535902"/>
                </a:lnTo>
                <a:lnTo>
                  <a:pt x="2349639" y="2567576"/>
                </a:lnTo>
                <a:lnTo>
                  <a:pt x="2316631" y="2598192"/>
                </a:lnTo>
                <a:lnTo>
                  <a:pt x="2282716" y="2627726"/>
                </a:lnTo>
                <a:lnTo>
                  <a:pt x="2247918" y="2656151"/>
                </a:lnTo>
                <a:lnTo>
                  <a:pt x="2212261" y="2683441"/>
                </a:lnTo>
                <a:lnTo>
                  <a:pt x="2175771" y="2709570"/>
                </a:lnTo>
                <a:lnTo>
                  <a:pt x="2138471" y="2734513"/>
                </a:lnTo>
                <a:lnTo>
                  <a:pt x="2100386" y="2758243"/>
                </a:lnTo>
                <a:lnTo>
                  <a:pt x="2061541" y="2780736"/>
                </a:lnTo>
                <a:lnTo>
                  <a:pt x="2021961" y="2801965"/>
                </a:lnTo>
                <a:lnTo>
                  <a:pt x="1981670" y="2821903"/>
                </a:lnTo>
                <a:lnTo>
                  <a:pt x="1940692" y="2840527"/>
                </a:lnTo>
                <a:lnTo>
                  <a:pt x="1899052" y="2857809"/>
                </a:lnTo>
                <a:lnTo>
                  <a:pt x="1856775" y="2873723"/>
                </a:lnTo>
                <a:lnTo>
                  <a:pt x="1813886" y="2888245"/>
                </a:lnTo>
                <a:lnTo>
                  <a:pt x="1770408" y="2901347"/>
                </a:lnTo>
                <a:lnTo>
                  <a:pt x="1726367" y="2913005"/>
                </a:lnTo>
                <a:lnTo>
                  <a:pt x="1681787" y="2923192"/>
                </a:lnTo>
                <a:lnTo>
                  <a:pt x="1636693" y="2931883"/>
                </a:lnTo>
                <a:lnTo>
                  <a:pt x="1591108" y="2939052"/>
                </a:lnTo>
                <a:lnTo>
                  <a:pt x="1545059" y="2944672"/>
                </a:lnTo>
                <a:lnTo>
                  <a:pt x="1498569" y="2948719"/>
                </a:lnTo>
                <a:lnTo>
                  <a:pt x="1451663" y="2951166"/>
                </a:lnTo>
                <a:lnTo>
                  <a:pt x="1404365" y="2951988"/>
                </a:lnTo>
                <a:lnTo>
                  <a:pt x="1357068" y="2951166"/>
                </a:lnTo>
                <a:lnTo>
                  <a:pt x="1310162" y="2948719"/>
                </a:lnTo>
                <a:lnTo>
                  <a:pt x="1263672" y="2944672"/>
                </a:lnTo>
                <a:lnTo>
                  <a:pt x="1217623" y="2939052"/>
                </a:lnTo>
                <a:lnTo>
                  <a:pt x="1172038" y="2931883"/>
                </a:lnTo>
                <a:lnTo>
                  <a:pt x="1126944" y="2923192"/>
                </a:lnTo>
                <a:lnTo>
                  <a:pt x="1082364" y="2913005"/>
                </a:lnTo>
                <a:lnTo>
                  <a:pt x="1038323" y="2901347"/>
                </a:lnTo>
                <a:lnTo>
                  <a:pt x="994845" y="2888245"/>
                </a:lnTo>
                <a:lnTo>
                  <a:pt x="951956" y="2873723"/>
                </a:lnTo>
                <a:lnTo>
                  <a:pt x="909679" y="2857809"/>
                </a:lnTo>
                <a:lnTo>
                  <a:pt x="868039" y="2840527"/>
                </a:lnTo>
                <a:lnTo>
                  <a:pt x="827061" y="2821903"/>
                </a:lnTo>
                <a:lnTo>
                  <a:pt x="786770" y="2801965"/>
                </a:lnTo>
                <a:lnTo>
                  <a:pt x="747190" y="2780736"/>
                </a:lnTo>
                <a:lnTo>
                  <a:pt x="708345" y="2758243"/>
                </a:lnTo>
                <a:lnTo>
                  <a:pt x="670260" y="2734513"/>
                </a:lnTo>
                <a:lnTo>
                  <a:pt x="632960" y="2709570"/>
                </a:lnTo>
                <a:lnTo>
                  <a:pt x="596470" y="2683441"/>
                </a:lnTo>
                <a:lnTo>
                  <a:pt x="560813" y="2656151"/>
                </a:lnTo>
                <a:lnTo>
                  <a:pt x="526015" y="2627726"/>
                </a:lnTo>
                <a:lnTo>
                  <a:pt x="492100" y="2598192"/>
                </a:lnTo>
                <a:lnTo>
                  <a:pt x="459092" y="2567576"/>
                </a:lnTo>
                <a:lnTo>
                  <a:pt x="427017" y="2535902"/>
                </a:lnTo>
                <a:lnTo>
                  <a:pt x="395899" y="2503196"/>
                </a:lnTo>
                <a:lnTo>
                  <a:pt x="365761" y="2469485"/>
                </a:lnTo>
                <a:lnTo>
                  <a:pt x="336630" y="2434794"/>
                </a:lnTo>
                <a:lnTo>
                  <a:pt x="308530" y="2399150"/>
                </a:lnTo>
                <a:lnTo>
                  <a:pt x="281484" y="2362577"/>
                </a:lnTo>
                <a:lnTo>
                  <a:pt x="255518" y="2325102"/>
                </a:lnTo>
                <a:lnTo>
                  <a:pt x="230657" y="2286750"/>
                </a:lnTo>
                <a:lnTo>
                  <a:pt x="206924" y="2247548"/>
                </a:lnTo>
                <a:lnTo>
                  <a:pt x="184345" y="2207521"/>
                </a:lnTo>
                <a:lnTo>
                  <a:pt x="162943" y="2166694"/>
                </a:lnTo>
                <a:lnTo>
                  <a:pt x="142745" y="2125095"/>
                </a:lnTo>
                <a:lnTo>
                  <a:pt x="123773" y="2082749"/>
                </a:lnTo>
                <a:lnTo>
                  <a:pt x="106053" y="2039681"/>
                </a:lnTo>
                <a:lnTo>
                  <a:pt x="89610" y="1995917"/>
                </a:lnTo>
                <a:lnTo>
                  <a:pt x="74467" y="1951484"/>
                </a:lnTo>
                <a:lnTo>
                  <a:pt x="60650" y="1906407"/>
                </a:lnTo>
                <a:lnTo>
                  <a:pt x="48183" y="1860711"/>
                </a:lnTo>
                <a:lnTo>
                  <a:pt x="37091" y="1814423"/>
                </a:lnTo>
                <a:lnTo>
                  <a:pt x="27398" y="1767569"/>
                </a:lnTo>
                <a:lnTo>
                  <a:pt x="19129" y="1720174"/>
                </a:lnTo>
                <a:lnTo>
                  <a:pt x="12308" y="1672264"/>
                </a:lnTo>
                <a:lnTo>
                  <a:pt x="6960" y="1623865"/>
                </a:lnTo>
                <a:lnTo>
                  <a:pt x="3109" y="1575004"/>
                </a:lnTo>
                <a:lnTo>
                  <a:pt x="781" y="1525704"/>
                </a:lnTo>
                <a:lnTo>
                  <a:pt x="0" y="1475994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2256282" y="4178045"/>
            <a:ext cx="1823085" cy="24034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065" marR="5080" indent="-127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Times New Roman"/>
                <a:cs typeface="Times New Roman"/>
              </a:rPr>
              <a:t>З 2018р. проф. </a:t>
            </a:r>
            <a:r>
              <a:rPr dirty="0" sz="1200" spc="-5">
                <a:latin typeface="Times New Roman"/>
                <a:cs typeface="Times New Roman"/>
              </a:rPr>
              <a:t>Мальська  М.П., </a:t>
            </a:r>
            <a:r>
              <a:rPr dirty="0" sz="1200" spc="-30">
                <a:latin typeface="Times New Roman"/>
                <a:cs typeface="Times New Roman"/>
              </a:rPr>
              <a:t>ст. </a:t>
            </a:r>
            <a:r>
              <a:rPr dirty="0" sz="1200" spc="-5">
                <a:latin typeface="Times New Roman"/>
                <a:cs typeface="Times New Roman"/>
              </a:rPr>
              <a:t>викл. </a:t>
            </a:r>
            <a:r>
              <a:rPr dirty="0" sz="1200" spc="-10">
                <a:latin typeface="Times New Roman"/>
                <a:cs typeface="Times New Roman"/>
              </a:rPr>
              <a:t>Зінько</a:t>
            </a:r>
            <a:r>
              <a:rPr dirty="0" sz="1200" spc="-3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Ю.В.</a:t>
            </a:r>
            <a:endParaRPr sz="1200">
              <a:latin typeface="Times New Roman"/>
              <a:cs typeface="Times New Roman"/>
            </a:endParaRPr>
          </a:p>
          <a:p>
            <a:pPr algn="ctr" marL="3175">
              <a:lnSpc>
                <a:spcPct val="100000"/>
              </a:lnSpc>
            </a:pPr>
            <a:r>
              <a:rPr dirty="0" sz="1200">
                <a:latin typeface="Times New Roman"/>
                <a:cs typeface="Times New Roman"/>
              </a:rPr>
              <a:t>– </a:t>
            </a:r>
            <a:r>
              <a:rPr dirty="0" sz="1200" spc="-10">
                <a:latin typeface="Times New Roman"/>
                <a:cs typeface="Times New Roman"/>
              </a:rPr>
              <a:t>виконавці</a:t>
            </a:r>
            <a:r>
              <a:rPr dirty="0" sz="1200" spc="-4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проекту</a:t>
            </a:r>
            <a:endParaRPr sz="1200">
              <a:latin typeface="Times New Roman"/>
              <a:cs typeface="Times New Roman"/>
            </a:endParaRPr>
          </a:p>
          <a:p>
            <a:pPr algn="ctr" marL="137160" marR="128270">
              <a:lnSpc>
                <a:spcPct val="100000"/>
              </a:lnSpc>
            </a:pPr>
            <a:r>
              <a:rPr dirty="0" sz="1200" spc="-10">
                <a:latin typeface="Times New Roman"/>
                <a:cs typeface="Times New Roman"/>
              </a:rPr>
              <a:t>«Створення</a:t>
            </a:r>
            <a:r>
              <a:rPr dirty="0" sz="1200" spc="-40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українсько-  польського  геотуристичного</a:t>
            </a:r>
            <a:r>
              <a:rPr dirty="0" sz="1200" spc="-5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шляху</a:t>
            </a:r>
            <a:endParaRPr sz="1200">
              <a:latin typeface="Times New Roman"/>
              <a:cs typeface="Times New Roman"/>
            </a:endParaRPr>
          </a:p>
          <a:p>
            <a:pPr algn="ctr" marL="41275" marR="33655" indent="-635">
              <a:lnSpc>
                <a:spcPct val="100000"/>
              </a:lnSpc>
            </a:pPr>
            <a:r>
              <a:rPr dirty="0" sz="1200" spc="-15">
                <a:latin typeface="Times New Roman"/>
                <a:cs typeface="Times New Roman"/>
              </a:rPr>
              <a:t>«Гео-Карпати» </a:t>
            </a:r>
            <a:r>
              <a:rPr dirty="0" sz="1200" spc="-5">
                <a:latin typeface="Times New Roman"/>
                <a:cs typeface="Times New Roman"/>
              </a:rPr>
              <a:t>програми  Cross Border Cooperation  Programme Poland-Belarus-  Ukraine 2018-2021/  </a:t>
            </a:r>
            <a:r>
              <a:rPr dirty="0" sz="1200" spc="-15">
                <a:latin typeface="Times New Roman"/>
                <a:cs typeface="Times New Roman"/>
              </a:rPr>
              <a:t>Опубліковано </a:t>
            </a:r>
            <a:r>
              <a:rPr dirty="0" sz="1200">
                <a:latin typeface="Times New Roman"/>
                <a:cs typeface="Times New Roman"/>
              </a:rPr>
              <a:t>спільні  </a:t>
            </a:r>
            <a:r>
              <a:rPr dirty="0" sz="1200" spc="-10">
                <a:latin typeface="Times New Roman"/>
                <a:cs typeface="Times New Roman"/>
              </a:rPr>
              <a:t>українсько-польські  </a:t>
            </a:r>
            <a:r>
              <a:rPr dirty="0" sz="1200" spc="-5">
                <a:latin typeface="Times New Roman"/>
                <a:cs typeface="Times New Roman"/>
              </a:rPr>
              <a:t>монографії.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140708" y="2060448"/>
            <a:ext cx="2737485" cy="2664460"/>
          </a:xfrm>
          <a:custGeom>
            <a:avLst/>
            <a:gdLst/>
            <a:ahLst/>
            <a:cxnLst/>
            <a:rect l="l" t="t" r="r" b="b"/>
            <a:pathLst>
              <a:path w="2737484" h="2664460">
                <a:moveTo>
                  <a:pt x="0" y="1331976"/>
                </a:moveTo>
                <a:lnTo>
                  <a:pt x="863" y="1284205"/>
                </a:lnTo>
                <a:lnTo>
                  <a:pt x="3436" y="1236857"/>
                </a:lnTo>
                <a:lnTo>
                  <a:pt x="7688" y="1189960"/>
                </a:lnTo>
                <a:lnTo>
                  <a:pt x="13591" y="1143542"/>
                </a:lnTo>
                <a:lnTo>
                  <a:pt x="21116" y="1097632"/>
                </a:lnTo>
                <a:lnTo>
                  <a:pt x="30233" y="1052257"/>
                </a:lnTo>
                <a:lnTo>
                  <a:pt x="40914" y="1007446"/>
                </a:lnTo>
                <a:lnTo>
                  <a:pt x="53130" y="963227"/>
                </a:lnTo>
                <a:lnTo>
                  <a:pt x="66852" y="919629"/>
                </a:lnTo>
                <a:lnTo>
                  <a:pt x="82051" y="876678"/>
                </a:lnTo>
                <a:lnTo>
                  <a:pt x="98697" y="834404"/>
                </a:lnTo>
                <a:lnTo>
                  <a:pt x="116763" y="792835"/>
                </a:lnTo>
                <a:lnTo>
                  <a:pt x="136219" y="751999"/>
                </a:lnTo>
                <a:lnTo>
                  <a:pt x="157036" y="711923"/>
                </a:lnTo>
                <a:lnTo>
                  <a:pt x="179185" y="672637"/>
                </a:lnTo>
                <a:lnTo>
                  <a:pt x="202637" y="634169"/>
                </a:lnTo>
                <a:lnTo>
                  <a:pt x="227363" y="596546"/>
                </a:lnTo>
                <a:lnTo>
                  <a:pt x="253335" y="559796"/>
                </a:lnTo>
                <a:lnTo>
                  <a:pt x="280523" y="523949"/>
                </a:lnTo>
                <a:lnTo>
                  <a:pt x="308899" y="489032"/>
                </a:lnTo>
                <a:lnTo>
                  <a:pt x="338432" y="455073"/>
                </a:lnTo>
                <a:lnTo>
                  <a:pt x="369095" y="422101"/>
                </a:lnTo>
                <a:lnTo>
                  <a:pt x="400859" y="390144"/>
                </a:lnTo>
                <a:lnTo>
                  <a:pt x="433694" y="359229"/>
                </a:lnTo>
                <a:lnTo>
                  <a:pt x="467572" y="329385"/>
                </a:lnTo>
                <a:lnTo>
                  <a:pt x="502463" y="300641"/>
                </a:lnTo>
                <a:lnTo>
                  <a:pt x="538339" y="273024"/>
                </a:lnTo>
                <a:lnTo>
                  <a:pt x="575171" y="246563"/>
                </a:lnTo>
                <a:lnTo>
                  <a:pt x="612929" y="221285"/>
                </a:lnTo>
                <a:lnTo>
                  <a:pt x="651586" y="197220"/>
                </a:lnTo>
                <a:lnTo>
                  <a:pt x="691111" y="174395"/>
                </a:lnTo>
                <a:lnTo>
                  <a:pt x="731475" y="152838"/>
                </a:lnTo>
                <a:lnTo>
                  <a:pt x="772651" y="132577"/>
                </a:lnTo>
                <a:lnTo>
                  <a:pt x="814609" y="113642"/>
                </a:lnTo>
                <a:lnTo>
                  <a:pt x="857319" y="96059"/>
                </a:lnTo>
                <a:lnTo>
                  <a:pt x="900754" y="79857"/>
                </a:lnTo>
                <a:lnTo>
                  <a:pt x="944884" y="65065"/>
                </a:lnTo>
                <a:lnTo>
                  <a:pt x="989680" y="51710"/>
                </a:lnTo>
                <a:lnTo>
                  <a:pt x="1035113" y="39820"/>
                </a:lnTo>
                <a:lnTo>
                  <a:pt x="1081154" y="29425"/>
                </a:lnTo>
                <a:lnTo>
                  <a:pt x="1127774" y="20551"/>
                </a:lnTo>
                <a:lnTo>
                  <a:pt x="1174945" y="13228"/>
                </a:lnTo>
                <a:lnTo>
                  <a:pt x="1222637" y="7483"/>
                </a:lnTo>
                <a:lnTo>
                  <a:pt x="1270821" y="3344"/>
                </a:lnTo>
                <a:lnTo>
                  <a:pt x="1319469" y="840"/>
                </a:lnTo>
                <a:lnTo>
                  <a:pt x="1368552" y="0"/>
                </a:lnTo>
                <a:lnTo>
                  <a:pt x="1417634" y="840"/>
                </a:lnTo>
                <a:lnTo>
                  <a:pt x="1466282" y="3344"/>
                </a:lnTo>
                <a:lnTo>
                  <a:pt x="1514466" y="7483"/>
                </a:lnTo>
                <a:lnTo>
                  <a:pt x="1562158" y="13228"/>
                </a:lnTo>
                <a:lnTo>
                  <a:pt x="1609329" y="20551"/>
                </a:lnTo>
                <a:lnTo>
                  <a:pt x="1655949" y="29425"/>
                </a:lnTo>
                <a:lnTo>
                  <a:pt x="1701990" y="39820"/>
                </a:lnTo>
                <a:lnTo>
                  <a:pt x="1747423" y="51710"/>
                </a:lnTo>
                <a:lnTo>
                  <a:pt x="1792219" y="65065"/>
                </a:lnTo>
                <a:lnTo>
                  <a:pt x="1836349" y="79857"/>
                </a:lnTo>
                <a:lnTo>
                  <a:pt x="1879784" y="96059"/>
                </a:lnTo>
                <a:lnTo>
                  <a:pt x="1922494" y="113642"/>
                </a:lnTo>
                <a:lnTo>
                  <a:pt x="1964452" y="132577"/>
                </a:lnTo>
                <a:lnTo>
                  <a:pt x="2005628" y="152838"/>
                </a:lnTo>
                <a:lnTo>
                  <a:pt x="2045992" y="174395"/>
                </a:lnTo>
                <a:lnTo>
                  <a:pt x="2085517" y="197220"/>
                </a:lnTo>
                <a:lnTo>
                  <a:pt x="2124174" y="221285"/>
                </a:lnTo>
                <a:lnTo>
                  <a:pt x="2161932" y="246563"/>
                </a:lnTo>
                <a:lnTo>
                  <a:pt x="2198764" y="273024"/>
                </a:lnTo>
                <a:lnTo>
                  <a:pt x="2234640" y="300641"/>
                </a:lnTo>
                <a:lnTo>
                  <a:pt x="2269531" y="329385"/>
                </a:lnTo>
                <a:lnTo>
                  <a:pt x="2303409" y="359229"/>
                </a:lnTo>
                <a:lnTo>
                  <a:pt x="2336244" y="390144"/>
                </a:lnTo>
                <a:lnTo>
                  <a:pt x="2368008" y="422101"/>
                </a:lnTo>
                <a:lnTo>
                  <a:pt x="2398671" y="455073"/>
                </a:lnTo>
                <a:lnTo>
                  <a:pt x="2428204" y="489032"/>
                </a:lnTo>
                <a:lnTo>
                  <a:pt x="2456580" y="523949"/>
                </a:lnTo>
                <a:lnTo>
                  <a:pt x="2483768" y="559796"/>
                </a:lnTo>
                <a:lnTo>
                  <a:pt x="2509740" y="596546"/>
                </a:lnTo>
                <a:lnTo>
                  <a:pt x="2534466" y="634169"/>
                </a:lnTo>
                <a:lnTo>
                  <a:pt x="2557918" y="672637"/>
                </a:lnTo>
                <a:lnTo>
                  <a:pt x="2580067" y="711923"/>
                </a:lnTo>
                <a:lnTo>
                  <a:pt x="2600884" y="751999"/>
                </a:lnTo>
                <a:lnTo>
                  <a:pt x="2620340" y="792835"/>
                </a:lnTo>
                <a:lnTo>
                  <a:pt x="2638406" y="834404"/>
                </a:lnTo>
                <a:lnTo>
                  <a:pt x="2655052" y="876678"/>
                </a:lnTo>
                <a:lnTo>
                  <a:pt x="2670251" y="919629"/>
                </a:lnTo>
                <a:lnTo>
                  <a:pt x="2683973" y="963227"/>
                </a:lnTo>
                <a:lnTo>
                  <a:pt x="2696189" y="1007446"/>
                </a:lnTo>
                <a:lnTo>
                  <a:pt x="2706870" y="1052257"/>
                </a:lnTo>
                <a:lnTo>
                  <a:pt x="2715987" y="1097632"/>
                </a:lnTo>
                <a:lnTo>
                  <a:pt x="2723512" y="1143542"/>
                </a:lnTo>
                <a:lnTo>
                  <a:pt x="2729415" y="1189960"/>
                </a:lnTo>
                <a:lnTo>
                  <a:pt x="2733667" y="1236857"/>
                </a:lnTo>
                <a:lnTo>
                  <a:pt x="2736240" y="1284205"/>
                </a:lnTo>
                <a:lnTo>
                  <a:pt x="2737103" y="1331976"/>
                </a:lnTo>
                <a:lnTo>
                  <a:pt x="2736240" y="1379746"/>
                </a:lnTo>
                <a:lnTo>
                  <a:pt x="2733667" y="1427094"/>
                </a:lnTo>
                <a:lnTo>
                  <a:pt x="2729415" y="1473991"/>
                </a:lnTo>
                <a:lnTo>
                  <a:pt x="2723512" y="1520409"/>
                </a:lnTo>
                <a:lnTo>
                  <a:pt x="2715987" y="1566319"/>
                </a:lnTo>
                <a:lnTo>
                  <a:pt x="2706870" y="1611694"/>
                </a:lnTo>
                <a:lnTo>
                  <a:pt x="2696189" y="1656505"/>
                </a:lnTo>
                <a:lnTo>
                  <a:pt x="2683973" y="1700724"/>
                </a:lnTo>
                <a:lnTo>
                  <a:pt x="2670251" y="1744322"/>
                </a:lnTo>
                <a:lnTo>
                  <a:pt x="2655052" y="1787273"/>
                </a:lnTo>
                <a:lnTo>
                  <a:pt x="2638406" y="1829547"/>
                </a:lnTo>
                <a:lnTo>
                  <a:pt x="2620340" y="1871116"/>
                </a:lnTo>
                <a:lnTo>
                  <a:pt x="2600884" y="1911952"/>
                </a:lnTo>
                <a:lnTo>
                  <a:pt x="2580067" y="1952028"/>
                </a:lnTo>
                <a:lnTo>
                  <a:pt x="2557918" y="1991314"/>
                </a:lnTo>
                <a:lnTo>
                  <a:pt x="2534466" y="2029782"/>
                </a:lnTo>
                <a:lnTo>
                  <a:pt x="2509740" y="2067405"/>
                </a:lnTo>
                <a:lnTo>
                  <a:pt x="2483768" y="2104155"/>
                </a:lnTo>
                <a:lnTo>
                  <a:pt x="2456580" y="2140002"/>
                </a:lnTo>
                <a:lnTo>
                  <a:pt x="2428204" y="2174919"/>
                </a:lnTo>
                <a:lnTo>
                  <a:pt x="2398671" y="2208878"/>
                </a:lnTo>
                <a:lnTo>
                  <a:pt x="2368008" y="2241850"/>
                </a:lnTo>
                <a:lnTo>
                  <a:pt x="2336244" y="2273808"/>
                </a:lnTo>
                <a:lnTo>
                  <a:pt x="2303409" y="2304722"/>
                </a:lnTo>
                <a:lnTo>
                  <a:pt x="2269531" y="2334566"/>
                </a:lnTo>
                <a:lnTo>
                  <a:pt x="2234640" y="2363310"/>
                </a:lnTo>
                <a:lnTo>
                  <a:pt x="2198764" y="2390927"/>
                </a:lnTo>
                <a:lnTo>
                  <a:pt x="2161932" y="2417388"/>
                </a:lnTo>
                <a:lnTo>
                  <a:pt x="2124174" y="2442666"/>
                </a:lnTo>
                <a:lnTo>
                  <a:pt x="2085517" y="2466731"/>
                </a:lnTo>
                <a:lnTo>
                  <a:pt x="2045992" y="2489556"/>
                </a:lnTo>
                <a:lnTo>
                  <a:pt x="2005628" y="2511113"/>
                </a:lnTo>
                <a:lnTo>
                  <a:pt x="1964452" y="2531374"/>
                </a:lnTo>
                <a:lnTo>
                  <a:pt x="1922494" y="2550309"/>
                </a:lnTo>
                <a:lnTo>
                  <a:pt x="1879784" y="2567892"/>
                </a:lnTo>
                <a:lnTo>
                  <a:pt x="1836349" y="2584094"/>
                </a:lnTo>
                <a:lnTo>
                  <a:pt x="1792219" y="2598886"/>
                </a:lnTo>
                <a:lnTo>
                  <a:pt x="1747423" y="2612241"/>
                </a:lnTo>
                <a:lnTo>
                  <a:pt x="1701990" y="2624131"/>
                </a:lnTo>
                <a:lnTo>
                  <a:pt x="1655949" y="2634526"/>
                </a:lnTo>
                <a:lnTo>
                  <a:pt x="1609329" y="2643400"/>
                </a:lnTo>
                <a:lnTo>
                  <a:pt x="1562158" y="2650723"/>
                </a:lnTo>
                <a:lnTo>
                  <a:pt x="1514466" y="2656468"/>
                </a:lnTo>
                <a:lnTo>
                  <a:pt x="1466282" y="2660607"/>
                </a:lnTo>
                <a:lnTo>
                  <a:pt x="1417634" y="2663111"/>
                </a:lnTo>
                <a:lnTo>
                  <a:pt x="1368552" y="2663952"/>
                </a:lnTo>
                <a:lnTo>
                  <a:pt x="1319469" y="2663111"/>
                </a:lnTo>
                <a:lnTo>
                  <a:pt x="1270821" y="2660607"/>
                </a:lnTo>
                <a:lnTo>
                  <a:pt x="1222637" y="2656468"/>
                </a:lnTo>
                <a:lnTo>
                  <a:pt x="1174945" y="2650723"/>
                </a:lnTo>
                <a:lnTo>
                  <a:pt x="1127774" y="2643400"/>
                </a:lnTo>
                <a:lnTo>
                  <a:pt x="1081154" y="2634526"/>
                </a:lnTo>
                <a:lnTo>
                  <a:pt x="1035113" y="2624131"/>
                </a:lnTo>
                <a:lnTo>
                  <a:pt x="989680" y="2612241"/>
                </a:lnTo>
                <a:lnTo>
                  <a:pt x="944884" y="2598886"/>
                </a:lnTo>
                <a:lnTo>
                  <a:pt x="900754" y="2584094"/>
                </a:lnTo>
                <a:lnTo>
                  <a:pt x="857319" y="2567892"/>
                </a:lnTo>
                <a:lnTo>
                  <a:pt x="814609" y="2550309"/>
                </a:lnTo>
                <a:lnTo>
                  <a:pt x="772651" y="2531374"/>
                </a:lnTo>
                <a:lnTo>
                  <a:pt x="731475" y="2511113"/>
                </a:lnTo>
                <a:lnTo>
                  <a:pt x="691111" y="2489556"/>
                </a:lnTo>
                <a:lnTo>
                  <a:pt x="651586" y="2466731"/>
                </a:lnTo>
                <a:lnTo>
                  <a:pt x="612929" y="2442666"/>
                </a:lnTo>
                <a:lnTo>
                  <a:pt x="575171" y="2417388"/>
                </a:lnTo>
                <a:lnTo>
                  <a:pt x="538339" y="2390927"/>
                </a:lnTo>
                <a:lnTo>
                  <a:pt x="502463" y="2363310"/>
                </a:lnTo>
                <a:lnTo>
                  <a:pt x="467572" y="2334566"/>
                </a:lnTo>
                <a:lnTo>
                  <a:pt x="433694" y="2304722"/>
                </a:lnTo>
                <a:lnTo>
                  <a:pt x="400859" y="2273808"/>
                </a:lnTo>
                <a:lnTo>
                  <a:pt x="369095" y="2241850"/>
                </a:lnTo>
                <a:lnTo>
                  <a:pt x="338432" y="2208878"/>
                </a:lnTo>
                <a:lnTo>
                  <a:pt x="308899" y="2174919"/>
                </a:lnTo>
                <a:lnTo>
                  <a:pt x="280523" y="2140002"/>
                </a:lnTo>
                <a:lnTo>
                  <a:pt x="253335" y="2104155"/>
                </a:lnTo>
                <a:lnTo>
                  <a:pt x="227363" y="2067405"/>
                </a:lnTo>
                <a:lnTo>
                  <a:pt x="202637" y="2029782"/>
                </a:lnTo>
                <a:lnTo>
                  <a:pt x="179185" y="1991314"/>
                </a:lnTo>
                <a:lnTo>
                  <a:pt x="157036" y="1952028"/>
                </a:lnTo>
                <a:lnTo>
                  <a:pt x="136219" y="1911952"/>
                </a:lnTo>
                <a:lnTo>
                  <a:pt x="116763" y="1871116"/>
                </a:lnTo>
                <a:lnTo>
                  <a:pt x="98697" y="1829547"/>
                </a:lnTo>
                <a:lnTo>
                  <a:pt x="82051" y="1787273"/>
                </a:lnTo>
                <a:lnTo>
                  <a:pt x="66852" y="1744322"/>
                </a:lnTo>
                <a:lnTo>
                  <a:pt x="53130" y="1700724"/>
                </a:lnTo>
                <a:lnTo>
                  <a:pt x="40914" y="1656505"/>
                </a:lnTo>
                <a:lnTo>
                  <a:pt x="30233" y="1611694"/>
                </a:lnTo>
                <a:lnTo>
                  <a:pt x="21116" y="1566319"/>
                </a:lnTo>
                <a:lnTo>
                  <a:pt x="13591" y="1520409"/>
                </a:lnTo>
                <a:lnTo>
                  <a:pt x="7688" y="1473991"/>
                </a:lnTo>
                <a:lnTo>
                  <a:pt x="3436" y="1427094"/>
                </a:lnTo>
                <a:lnTo>
                  <a:pt x="863" y="1379746"/>
                </a:lnTo>
                <a:lnTo>
                  <a:pt x="0" y="1331976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4663821" y="2479674"/>
            <a:ext cx="1690370" cy="20066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 marL="45720" marR="37465" indent="-1905">
              <a:lnSpc>
                <a:spcPct val="100000"/>
              </a:lnSpc>
              <a:spcBef>
                <a:spcPts val="95"/>
              </a:spcBef>
            </a:pPr>
            <a:r>
              <a:rPr dirty="0" sz="1300" spc="-5">
                <a:latin typeface="Times New Roman"/>
                <a:cs typeface="Times New Roman"/>
              </a:rPr>
              <a:t>2018-2022 рр. </a:t>
            </a:r>
            <a:r>
              <a:rPr dirty="0" sz="1300" spc="-10">
                <a:latin typeface="Times New Roman"/>
                <a:cs typeface="Times New Roman"/>
              </a:rPr>
              <a:t>проф.  Мальська М.П., </a:t>
            </a:r>
            <a:r>
              <a:rPr dirty="0" sz="1300" spc="-35">
                <a:latin typeface="Times New Roman"/>
                <a:cs typeface="Times New Roman"/>
              </a:rPr>
              <a:t>ст.  </a:t>
            </a:r>
            <a:r>
              <a:rPr dirty="0" sz="1300" spc="-10">
                <a:latin typeface="Times New Roman"/>
                <a:cs typeface="Times New Roman"/>
              </a:rPr>
              <a:t>викл. </a:t>
            </a:r>
            <a:r>
              <a:rPr dirty="0" sz="1300" spc="-15">
                <a:latin typeface="Times New Roman"/>
                <a:cs typeface="Times New Roman"/>
              </a:rPr>
              <a:t>Зінько </a:t>
            </a:r>
            <a:r>
              <a:rPr dirty="0" sz="1300" spc="-5">
                <a:latin typeface="Times New Roman"/>
                <a:cs typeface="Times New Roman"/>
              </a:rPr>
              <a:t>Ю.В. –  </a:t>
            </a:r>
            <a:r>
              <a:rPr dirty="0" sz="1300" spc="-10">
                <a:latin typeface="Times New Roman"/>
                <a:cs typeface="Times New Roman"/>
              </a:rPr>
              <a:t>експерти </a:t>
            </a:r>
            <a:r>
              <a:rPr dirty="0" sz="1300" spc="-5">
                <a:latin typeface="Times New Roman"/>
                <a:cs typeface="Times New Roman"/>
              </a:rPr>
              <a:t>від </a:t>
            </a:r>
            <a:r>
              <a:rPr dirty="0" sz="1300" spc="-25">
                <a:latin typeface="Times New Roman"/>
                <a:cs typeface="Times New Roman"/>
              </a:rPr>
              <a:t>України </a:t>
            </a:r>
            <a:r>
              <a:rPr dirty="0" sz="1300" spc="-5">
                <a:latin typeface="Times New Roman"/>
                <a:cs typeface="Times New Roman"/>
              </a:rPr>
              <a:t>в  </a:t>
            </a:r>
            <a:r>
              <a:rPr dirty="0" sz="1300" spc="-10">
                <a:latin typeface="Times New Roman"/>
                <a:cs typeface="Times New Roman"/>
              </a:rPr>
              <a:t>міжнародному</a:t>
            </a:r>
            <a:r>
              <a:rPr dirty="0" sz="1300" spc="-50">
                <a:latin typeface="Times New Roman"/>
                <a:cs typeface="Times New Roman"/>
              </a:rPr>
              <a:t> </a:t>
            </a:r>
            <a:r>
              <a:rPr dirty="0" sz="1300" spc="-5">
                <a:latin typeface="Times New Roman"/>
                <a:cs typeface="Times New Roman"/>
              </a:rPr>
              <a:t>проекті</a:t>
            </a:r>
            <a:endParaRPr sz="1300">
              <a:latin typeface="Times New Roman"/>
              <a:cs typeface="Times New Roman"/>
            </a:endParaRPr>
          </a:p>
          <a:p>
            <a:pPr algn="ctr" marL="12700" marR="5080">
              <a:lnSpc>
                <a:spcPct val="100000"/>
              </a:lnSpc>
            </a:pPr>
            <a:r>
              <a:rPr dirty="0" sz="1300" spc="-10">
                <a:latin typeface="Times New Roman"/>
                <a:cs typeface="Times New Roman"/>
              </a:rPr>
              <a:t>«Альпій туристичний  </a:t>
            </a:r>
            <a:r>
              <a:rPr dirty="0" sz="1300" spc="-5">
                <a:latin typeface="Times New Roman"/>
                <a:cs typeface="Times New Roman"/>
              </a:rPr>
              <a:t>кластер»</a:t>
            </a:r>
            <a:r>
              <a:rPr dirty="0" sz="1300" spc="-60">
                <a:latin typeface="Times New Roman"/>
                <a:cs typeface="Times New Roman"/>
              </a:rPr>
              <a:t> </a:t>
            </a:r>
            <a:r>
              <a:rPr dirty="0" sz="1300" spc="-10">
                <a:latin typeface="Times New Roman"/>
                <a:cs typeface="Times New Roman"/>
              </a:rPr>
              <a:t>Швейцарсько-  </a:t>
            </a:r>
            <a:r>
              <a:rPr dirty="0" sz="1300" spc="-15">
                <a:latin typeface="Times New Roman"/>
                <a:cs typeface="Times New Roman"/>
              </a:rPr>
              <a:t>Польської </a:t>
            </a:r>
            <a:r>
              <a:rPr dirty="0" sz="1300" spc="-10">
                <a:latin typeface="Times New Roman"/>
                <a:cs typeface="Times New Roman"/>
              </a:rPr>
              <a:t>Програми  </a:t>
            </a:r>
            <a:r>
              <a:rPr dirty="0" sz="1300" spc="-5">
                <a:latin typeface="Times New Roman"/>
                <a:cs typeface="Times New Roman"/>
              </a:rPr>
              <a:t>Співпраці </a:t>
            </a:r>
            <a:r>
              <a:rPr dirty="0" sz="1300" spc="-15">
                <a:latin typeface="Times New Roman"/>
                <a:cs typeface="Times New Roman"/>
              </a:rPr>
              <a:t>«Туристична  марка»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755904" y="1267967"/>
            <a:ext cx="2520950" cy="2520950"/>
          </a:xfrm>
          <a:custGeom>
            <a:avLst/>
            <a:gdLst/>
            <a:ahLst/>
            <a:cxnLst/>
            <a:rect l="l" t="t" r="r" b="b"/>
            <a:pathLst>
              <a:path w="2520950" h="2520950">
                <a:moveTo>
                  <a:pt x="0" y="1260348"/>
                </a:moveTo>
                <a:lnTo>
                  <a:pt x="910" y="1212003"/>
                </a:lnTo>
                <a:lnTo>
                  <a:pt x="3618" y="1164118"/>
                </a:lnTo>
                <a:lnTo>
                  <a:pt x="8092" y="1116727"/>
                </a:lnTo>
                <a:lnTo>
                  <a:pt x="14300" y="1069861"/>
                </a:lnTo>
                <a:lnTo>
                  <a:pt x="22207" y="1023554"/>
                </a:lnTo>
                <a:lnTo>
                  <a:pt x="31783" y="977837"/>
                </a:lnTo>
                <a:lnTo>
                  <a:pt x="42994" y="932744"/>
                </a:lnTo>
                <a:lnTo>
                  <a:pt x="55808" y="888307"/>
                </a:lnTo>
                <a:lnTo>
                  <a:pt x="70191" y="844560"/>
                </a:lnTo>
                <a:lnTo>
                  <a:pt x="86112" y="801533"/>
                </a:lnTo>
                <a:lnTo>
                  <a:pt x="103537" y="759261"/>
                </a:lnTo>
                <a:lnTo>
                  <a:pt x="122435" y="717775"/>
                </a:lnTo>
                <a:lnTo>
                  <a:pt x="142772" y="677109"/>
                </a:lnTo>
                <a:lnTo>
                  <a:pt x="164515" y="637295"/>
                </a:lnTo>
                <a:lnTo>
                  <a:pt x="187633" y="598366"/>
                </a:lnTo>
                <a:lnTo>
                  <a:pt x="212093" y="560353"/>
                </a:lnTo>
                <a:lnTo>
                  <a:pt x="237861" y="523291"/>
                </a:lnTo>
                <a:lnTo>
                  <a:pt x="264906" y="487211"/>
                </a:lnTo>
                <a:lnTo>
                  <a:pt x="293194" y="452147"/>
                </a:lnTo>
                <a:lnTo>
                  <a:pt x="322693" y="418130"/>
                </a:lnTo>
                <a:lnTo>
                  <a:pt x="353370" y="385194"/>
                </a:lnTo>
                <a:lnTo>
                  <a:pt x="385194" y="353370"/>
                </a:lnTo>
                <a:lnTo>
                  <a:pt x="418130" y="322693"/>
                </a:lnTo>
                <a:lnTo>
                  <a:pt x="452147" y="293194"/>
                </a:lnTo>
                <a:lnTo>
                  <a:pt x="487211" y="264906"/>
                </a:lnTo>
                <a:lnTo>
                  <a:pt x="523291" y="237861"/>
                </a:lnTo>
                <a:lnTo>
                  <a:pt x="560353" y="212093"/>
                </a:lnTo>
                <a:lnTo>
                  <a:pt x="598366" y="187633"/>
                </a:lnTo>
                <a:lnTo>
                  <a:pt x="637295" y="164515"/>
                </a:lnTo>
                <a:lnTo>
                  <a:pt x="677109" y="142772"/>
                </a:lnTo>
                <a:lnTo>
                  <a:pt x="717775" y="122435"/>
                </a:lnTo>
                <a:lnTo>
                  <a:pt x="759261" y="103537"/>
                </a:lnTo>
                <a:lnTo>
                  <a:pt x="801533" y="86112"/>
                </a:lnTo>
                <a:lnTo>
                  <a:pt x="844560" y="70191"/>
                </a:lnTo>
                <a:lnTo>
                  <a:pt x="888307" y="55808"/>
                </a:lnTo>
                <a:lnTo>
                  <a:pt x="932744" y="42994"/>
                </a:lnTo>
                <a:lnTo>
                  <a:pt x="977837" y="31783"/>
                </a:lnTo>
                <a:lnTo>
                  <a:pt x="1023554" y="22207"/>
                </a:lnTo>
                <a:lnTo>
                  <a:pt x="1069861" y="14300"/>
                </a:lnTo>
                <a:lnTo>
                  <a:pt x="1116727" y="8092"/>
                </a:lnTo>
                <a:lnTo>
                  <a:pt x="1164118" y="3618"/>
                </a:lnTo>
                <a:lnTo>
                  <a:pt x="1212003" y="910"/>
                </a:lnTo>
                <a:lnTo>
                  <a:pt x="1260347" y="0"/>
                </a:lnTo>
                <a:lnTo>
                  <a:pt x="1308692" y="910"/>
                </a:lnTo>
                <a:lnTo>
                  <a:pt x="1356577" y="3618"/>
                </a:lnTo>
                <a:lnTo>
                  <a:pt x="1403968" y="8092"/>
                </a:lnTo>
                <a:lnTo>
                  <a:pt x="1450834" y="14300"/>
                </a:lnTo>
                <a:lnTo>
                  <a:pt x="1497141" y="22207"/>
                </a:lnTo>
                <a:lnTo>
                  <a:pt x="1542858" y="31783"/>
                </a:lnTo>
                <a:lnTo>
                  <a:pt x="1587951" y="42994"/>
                </a:lnTo>
                <a:lnTo>
                  <a:pt x="1632388" y="55808"/>
                </a:lnTo>
                <a:lnTo>
                  <a:pt x="1676135" y="70191"/>
                </a:lnTo>
                <a:lnTo>
                  <a:pt x="1719162" y="86112"/>
                </a:lnTo>
                <a:lnTo>
                  <a:pt x="1761434" y="103537"/>
                </a:lnTo>
                <a:lnTo>
                  <a:pt x="1802920" y="122435"/>
                </a:lnTo>
                <a:lnTo>
                  <a:pt x="1843586" y="142772"/>
                </a:lnTo>
                <a:lnTo>
                  <a:pt x="1883400" y="164515"/>
                </a:lnTo>
                <a:lnTo>
                  <a:pt x="1922329" y="187633"/>
                </a:lnTo>
                <a:lnTo>
                  <a:pt x="1960342" y="212093"/>
                </a:lnTo>
                <a:lnTo>
                  <a:pt x="1997404" y="237861"/>
                </a:lnTo>
                <a:lnTo>
                  <a:pt x="2033484" y="264906"/>
                </a:lnTo>
                <a:lnTo>
                  <a:pt x="2068548" y="293194"/>
                </a:lnTo>
                <a:lnTo>
                  <a:pt x="2102565" y="322693"/>
                </a:lnTo>
                <a:lnTo>
                  <a:pt x="2135501" y="353370"/>
                </a:lnTo>
                <a:lnTo>
                  <a:pt x="2167325" y="385194"/>
                </a:lnTo>
                <a:lnTo>
                  <a:pt x="2198002" y="418130"/>
                </a:lnTo>
                <a:lnTo>
                  <a:pt x="2227501" y="452147"/>
                </a:lnTo>
                <a:lnTo>
                  <a:pt x="2255789" y="487211"/>
                </a:lnTo>
                <a:lnTo>
                  <a:pt x="2282834" y="523291"/>
                </a:lnTo>
                <a:lnTo>
                  <a:pt x="2308602" y="560353"/>
                </a:lnTo>
                <a:lnTo>
                  <a:pt x="2333062" y="598366"/>
                </a:lnTo>
                <a:lnTo>
                  <a:pt x="2356180" y="637295"/>
                </a:lnTo>
                <a:lnTo>
                  <a:pt x="2377923" y="677109"/>
                </a:lnTo>
                <a:lnTo>
                  <a:pt x="2398260" y="717775"/>
                </a:lnTo>
                <a:lnTo>
                  <a:pt x="2417158" y="759261"/>
                </a:lnTo>
                <a:lnTo>
                  <a:pt x="2434583" y="801533"/>
                </a:lnTo>
                <a:lnTo>
                  <a:pt x="2450504" y="844560"/>
                </a:lnTo>
                <a:lnTo>
                  <a:pt x="2464887" y="888307"/>
                </a:lnTo>
                <a:lnTo>
                  <a:pt x="2477701" y="932744"/>
                </a:lnTo>
                <a:lnTo>
                  <a:pt x="2488912" y="977837"/>
                </a:lnTo>
                <a:lnTo>
                  <a:pt x="2498488" y="1023554"/>
                </a:lnTo>
                <a:lnTo>
                  <a:pt x="2506395" y="1069861"/>
                </a:lnTo>
                <a:lnTo>
                  <a:pt x="2512603" y="1116727"/>
                </a:lnTo>
                <a:lnTo>
                  <a:pt x="2517077" y="1164118"/>
                </a:lnTo>
                <a:lnTo>
                  <a:pt x="2519785" y="1212003"/>
                </a:lnTo>
                <a:lnTo>
                  <a:pt x="2520696" y="1260348"/>
                </a:lnTo>
                <a:lnTo>
                  <a:pt x="2519785" y="1308692"/>
                </a:lnTo>
                <a:lnTo>
                  <a:pt x="2517077" y="1356577"/>
                </a:lnTo>
                <a:lnTo>
                  <a:pt x="2512603" y="1403968"/>
                </a:lnTo>
                <a:lnTo>
                  <a:pt x="2506395" y="1450834"/>
                </a:lnTo>
                <a:lnTo>
                  <a:pt x="2498488" y="1497141"/>
                </a:lnTo>
                <a:lnTo>
                  <a:pt x="2488912" y="1542858"/>
                </a:lnTo>
                <a:lnTo>
                  <a:pt x="2477701" y="1587951"/>
                </a:lnTo>
                <a:lnTo>
                  <a:pt x="2464887" y="1632388"/>
                </a:lnTo>
                <a:lnTo>
                  <a:pt x="2450504" y="1676135"/>
                </a:lnTo>
                <a:lnTo>
                  <a:pt x="2434583" y="1719162"/>
                </a:lnTo>
                <a:lnTo>
                  <a:pt x="2417158" y="1761434"/>
                </a:lnTo>
                <a:lnTo>
                  <a:pt x="2398260" y="1802920"/>
                </a:lnTo>
                <a:lnTo>
                  <a:pt x="2377923" y="1843586"/>
                </a:lnTo>
                <a:lnTo>
                  <a:pt x="2356180" y="1883400"/>
                </a:lnTo>
                <a:lnTo>
                  <a:pt x="2333062" y="1922329"/>
                </a:lnTo>
                <a:lnTo>
                  <a:pt x="2308602" y="1960342"/>
                </a:lnTo>
                <a:lnTo>
                  <a:pt x="2282834" y="1997404"/>
                </a:lnTo>
                <a:lnTo>
                  <a:pt x="2255789" y="2033484"/>
                </a:lnTo>
                <a:lnTo>
                  <a:pt x="2227501" y="2068548"/>
                </a:lnTo>
                <a:lnTo>
                  <a:pt x="2198002" y="2102565"/>
                </a:lnTo>
                <a:lnTo>
                  <a:pt x="2167325" y="2135501"/>
                </a:lnTo>
                <a:lnTo>
                  <a:pt x="2135501" y="2167325"/>
                </a:lnTo>
                <a:lnTo>
                  <a:pt x="2102565" y="2198002"/>
                </a:lnTo>
                <a:lnTo>
                  <a:pt x="2068548" y="2227501"/>
                </a:lnTo>
                <a:lnTo>
                  <a:pt x="2033484" y="2255789"/>
                </a:lnTo>
                <a:lnTo>
                  <a:pt x="1997404" y="2282834"/>
                </a:lnTo>
                <a:lnTo>
                  <a:pt x="1960342" y="2308602"/>
                </a:lnTo>
                <a:lnTo>
                  <a:pt x="1922329" y="2333062"/>
                </a:lnTo>
                <a:lnTo>
                  <a:pt x="1883400" y="2356180"/>
                </a:lnTo>
                <a:lnTo>
                  <a:pt x="1843586" y="2377923"/>
                </a:lnTo>
                <a:lnTo>
                  <a:pt x="1802920" y="2398260"/>
                </a:lnTo>
                <a:lnTo>
                  <a:pt x="1761434" y="2417158"/>
                </a:lnTo>
                <a:lnTo>
                  <a:pt x="1719162" y="2434583"/>
                </a:lnTo>
                <a:lnTo>
                  <a:pt x="1676135" y="2450504"/>
                </a:lnTo>
                <a:lnTo>
                  <a:pt x="1632388" y="2464887"/>
                </a:lnTo>
                <a:lnTo>
                  <a:pt x="1587951" y="2477701"/>
                </a:lnTo>
                <a:lnTo>
                  <a:pt x="1542858" y="2488912"/>
                </a:lnTo>
                <a:lnTo>
                  <a:pt x="1497141" y="2498488"/>
                </a:lnTo>
                <a:lnTo>
                  <a:pt x="1450834" y="2506395"/>
                </a:lnTo>
                <a:lnTo>
                  <a:pt x="1403968" y="2512603"/>
                </a:lnTo>
                <a:lnTo>
                  <a:pt x="1356577" y="2517077"/>
                </a:lnTo>
                <a:lnTo>
                  <a:pt x="1308692" y="2519785"/>
                </a:lnTo>
                <a:lnTo>
                  <a:pt x="1260347" y="2520696"/>
                </a:lnTo>
                <a:lnTo>
                  <a:pt x="1212003" y="2519785"/>
                </a:lnTo>
                <a:lnTo>
                  <a:pt x="1164118" y="2517077"/>
                </a:lnTo>
                <a:lnTo>
                  <a:pt x="1116727" y="2512603"/>
                </a:lnTo>
                <a:lnTo>
                  <a:pt x="1069861" y="2506395"/>
                </a:lnTo>
                <a:lnTo>
                  <a:pt x="1023554" y="2498488"/>
                </a:lnTo>
                <a:lnTo>
                  <a:pt x="977837" y="2488912"/>
                </a:lnTo>
                <a:lnTo>
                  <a:pt x="932744" y="2477701"/>
                </a:lnTo>
                <a:lnTo>
                  <a:pt x="888307" y="2464887"/>
                </a:lnTo>
                <a:lnTo>
                  <a:pt x="844560" y="2450504"/>
                </a:lnTo>
                <a:lnTo>
                  <a:pt x="801533" y="2434583"/>
                </a:lnTo>
                <a:lnTo>
                  <a:pt x="759261" y="2417158"/>
                </a:lnTo>
                <a:lnTo>
                  <a:pt x="717775" y="2398260"/>
                </a:lnTo>
                <a:lnTo>
                  <a:pt x="677109" y="2377923"/>
                </a:lnTo>
                <a:lnTo>
                  <a:pt x="637295" y="2356180"/>
                </a:lnTo>
                <a:lnTo>
                  <a:pt x="598366" y="2333062"/>
                </a:lnTo>
                <a:lnTo>
                  <a:pt x="560353" y="2308602"/>
                </a:lnTo>
                <a:lnTo>
                  <a:pt x="523291" y="2282834"/>
                </a:lnTo>
                <a:lnTo>
                  <a:pt x="487211" y="2255789"/>
                </a:lnTo>
                <a:lnTo>
                  <a:pt x="452147" y="2227501"/>
                </a:lnTo>
                <a:lnTo>
                  <a:pt x="418130" y="2198002"/>
                </a:lnTo>
                <a:lnTo>
                  <a:pt x="385194" y="2167325"/>
                </a:lnTo>
                <a:lnTo>
                  <a:pt x="353370" y="2135501"/>
                </a:lnTo>
                <a:lnTo>
                  <a:pt x="322693" y="2102565"/>
                </a:lnTo>
                <a:lnTo>
                  <a:pt x="293194" y="2068548"/>
                </a:lnTo>
                <a:lnTo>
                  <a:pt x="264906" y="2033484"/>
                </a:lnTo>
                <a:lnTo>
                  <a:pt x="237861" y="1997404"/>
                </a:lnTo>
                <a:lnTo>
                  <a:pt x="212093" y="1960342"/>
                </a:lnTo>
                <a:lnTo>
                  <a:pt x="187633" y="1922329"/>
                </a:lnTo>
                <a:lnTo>
                  <a:pt x="164515" y="1883400"/>
                </a:lnTo>
                <a:lnTo>
                  <a:pt x="142772" y="1843586"/>
                </a:lnTo>
                <a:lnTo>
                  <a:pt x="122435" y="1802920"/>
                </a:lnTo>
                <a:lnTo>
                  <a:pt x="103537" y="1761434"/>
                </a:lnTo>
                <a:lnTo>
                  <a:pt x="86112" y="1719162"/>
                </a:lnTo>
                <a:lnTo>
                  <a:pt x="70191" y="1676135"/>
                </a:lnTo>
                <a:lnTo>
                  <a:pt x="55808" y="1632388"/>
                </a:lnTo>
                <a:lnTo>
                  <a:pt x="42994" y="1587951"/>
                </a:lnTo>
                <a:lnTo>
                  <a:pt x="31783" y="1542858"/>
                </a:lnTo>
                <a:lnTo>
                  <a:pt x="22207" y="1497141"/>
                </a:lnTo>
                <a:lnTo>
                  <a:pt x="14300" y="1450834"/>
                </a:lnTo>
                <a:lnTo>
                  <a:pt x="8092" y="1403968"/>
                </a:lnTo>
                <a:lnTo>
                  <a:pt x="3618" y="1356577"/>
                </a:lnTo>
                <a:lnTo>
                  <a:pt x="910" y="1308692"/>
                </a:lnTo>
                <a:lnTo>
                  <a:pt x="0" y="1260348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1230274" y="1666493"/>
            <a:ext cx="1569720" cy="3765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91440" marR="5080" indent="-79375">
              <a:lnSpc>
                <a:spcPct val="100000"/>
              </a:lnSpc>
              <a:spcBef>
                <a:spcPts val="100"/>
              </a:spcBef>
            </a:pPr>
            <a:r>
              <a:rPr dirty="0" sz="1150">
                <a:latin typeface="Times New Roman"/>
                <a:cs typeface="Times New Roman"/>
              </a:rPr>
              <a:t>З 2017р. проф.</a:t>
            </a:r>
            <a:r>
              <a:rPr dirty="0" sz="1150" spc="-100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Мальська  </a:t>
            </a:r>
            <a:r>
              <a:rPr dirty="0" sz="1150" spc="-5">
                <a:latin typeface="Times New Roman"/>
                <a:cs typeface="Times New Roman"/>
              </a:rPr>
              <a:t>М.П., </a:t>
            </a:r>
            <a:r>
              <a:rPr dirty="0" sz="1150">
                <a:latin typeface="Times New Roman"/>
                <a:cs typeface="Times New Roman"/>
              </a:rPr>
              <a:t>ст. </a:t>
            </a:r>
            <a:r>
              <a:rPr dirty="0" sz="1150" spc="-5">
                <a:latin typeface="Times New Roman"/>
                <a:cs typeface="Times New Roman"/>
              </a:rPr>
              <a:t>викл.</a:t>
            </a:r>
            <a:r>
              <a:rPr dirty="0" sz="1150" spc="-40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Зінько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224178" y="2017013"/>
            <a:ext cx="1585595" cy="3765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50">
                <a:latin typeface="Times New Roman"/>
                <a:cs typeface="Times New Roman"/>
              </a:rPr>
              <a:t>Ю.В. – експерти</a:t>
            </a:r>
            <a:r>
              <a:rPr dirty="0" sz="1150" spc="-125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проекту</a:t>
            </a:r>
            <a:endParaRPr sz="1150">
              <a:latin typeface="Times New Roman"/>
              <a:cs typeface="Times New Roman"/>
            </a:endParaRPr>
          </a:p>
          <a:p>
            <a:pPr marL="22860">
              <a:lnSpc>
                <a:spcPct val="100000"/>
              </a:lnSpc>
            </a:pPr>
            <a:r>
              <a:rPr dirty="0" sz="1150" spc="-5">
                <a:latin typeface="Times New Roman"/>
                <a:cs typeface="Times New Roman"/>
              </a:rPr>
              <a:t>«Створення</a:t>
            </a:r>
            <a:r>
              <a:rPr dirty="0" sz="1150" spc="-60">
                <a:latin typeface="Times New Roman"/>
                <a:cs typeface="Times New Roman"/>
              </a:rPr>
              <a:t> </a:t>
            </a:r>
            <a:r>
              <a:rPr dirty="0" sz="1150" spc="-5">
                <a:latin typeface="Times New Roman"/>
                <a:cs typeface="Times New Roman"/>
              </a:rPr>
              <a:t>туристично-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271397" y="2367533"/>
            <a:ext cx="1490345" cy="12528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 indent="-1270">
              <a:lnSpc>
                <a:spcPct val="100000"/>
              </a:lnSpc>
              <a:spcBef>
                <a:spcPts val="100"/>
              </a:spcBef>
            </a:pPr>
            <a:r>
              <a:rPr dirty="0" sz="1150" spc="-5">
                <a:latin typeface="Times New Roman"/>
                <a:cs typeface="Times New Roman"/>
              </a:rPr>
              <a:t>інформаційної  інфраструктури </a:t>
            </a:r>
            <a:r>
              <a:rPr dirty="0" sz="1150">
                <a:latin typeface="Times New Roman"/>
                <a:cs typeface="Times New Roman"/>
              </a:rPr>
              <a:t>у м.  </a:t>
            </a:r>
            <a:r>
              <a:rPr dirty="0" sz="1150" spc="-10">
                <a:latin typeface="Times New Roman"/>
                <a:cs typeface="Times New Roman"/>
              </a:rPr>
              <a:t>Львові», </a:t>
            </a:r>
            <a:r>
              <a:rPr dirty="0" sz="1150" spc="-5">
                <a:latin typeface="Times New Roman"/>
                <a:cs typeface="Times New Roman"/>
              </a:rPr>
              <a:t>програми  Добросусідства  INTERREG</a:t>
            </a:r>
            <a:r>
              <a:rPr dirty="0" sz="1150" spc="-55">
                <a:latin typeface="Times New Roman"/>
                <a:cs typeface="Times New Roman"/>
              </a:rPr>
              <a:t> </a:t>
            </a:r>
            <a:r>
              <a:rPr dirty="0" sz="1150" spc="-10">
                <a:latin typeface="Times New Roman"/>
                <a:cs typeface="Times New Roman"/>
              </a:rPr>
              <a:t>IIIA\TACIS</a:t>
            </a:r>
            <a:endParaRPr sz="1150">
              <a:latin typeface="Times New Roman"/>
              <a:cs typeface="Times New Roman"/>
            </a:endParaRPr>
          </a:p>
          <a:p>
            <a:pPr algn="ctr" marL="24765" marR="16510">
              <a:lnSpc>
                <a:spcPct val="100000"/>
              </a:lnSpc>
            </a:pPr>
            <a:r>
              <a:rPr dirty="0" sz="1150">
                <a:latin typeface="Times New Roman"/>
                <a:cs typeface="Times New Roman"/>
              </a:rPr>
              <a:t>CBS Польща-Україна-  </a:t>
            </a:r>
            <a:r>
              <a:rPr dirty="0" sz="1150" spc="-5">
                <a:latin typeface="Times New Roman"/>
                <a:cs typeface="Times New Roman"/>
              </a:rPr>
              <a:t>Білорусь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6516623" y="3933444"/>
            <a:ext cx="2385060" cy="2456815"/>
          </a:xfrm>
          <a:custGeom>
            <a:avLst/>
            <a:gdLst/>
            <a:ahLst/>
            <a:cxnLst/>
            <a:rect l="l" t="t" r="r" b="b"/>
            <a:pathLst>
              <a:path w="2385059" h="2456815">
                <a:moveTo>
                  <a:pt x="0" y="1228343"/>
                </a:moveTo>
                <a:lnTo>
                  <a:pt x="946" y="1178937"/>
                </a:lnTo>
                <a:lnTo>
                  <a:pt x="3763" y="1130027"/>
                </a:lnTo>
                <a:lnTo>
                  <a:pt x="8415" y="1081648"/>
                </a:lnTo>
                <a:lnTo>
                  <a:pt x="14865" y="1033839"/>
                </a:lnTo>
                <a:lnTo>
                  <a:pt x="23078" y="986634"/>
                </a:lnTo>
                <a:lnTo>
                  <a:pt x="33019" y="940072"/>
                </a:lnTo>
                <a:lnTo>
                  <a:pt x="44652" y="894189"/>
                </a:lnTo>
                <a:lnTo>
                  <a:pt x="57941" y="849022"/>
                </a:lnTo>
                <a:lnTo>
                  <a:pt x="72851" y="804606"/>
                </a:lnTo>
                <a:lnTo>
                  <a:pt x="89346" y="760979"/>
                </a:lnTo>
                <a:lnTo>
                  <a:pt x="107391" y="718179"/>
                </a:lnTo>
                <a:lnTo>
                  <a:pt x="126949" y="676240"/>
                </a:lnTo>
                <a:lnTo>
                  <a:pt x="147986" y="635200"/>
                </a:lnTo>
                <a:lnTo>
                  <a:pt x="170465" y="595096"/>
                </a:lnTo>
                <a:lnTo>
                  <a:pt x="194351" y="555964"/>
                </a:lnTo>
                <a:lnTo>
                  <a:pt x="219608" y="517841"/>
                </a:lnTo>
                <a:lnTo>
                  <a:pt x="246201" y="480764"/>
                </a:lnTo>
                <a:lnTo>
                  <a:pt x="274094" y="444769"/>
                </a:lnTo>
                <a:lnTo>
                  <a:pt x="303252" y="409894"/>
                </a:lnTo>
                <a:lnTo>
                  <a:pt x="333638" y="376174"/>
                </a:lnTo>
                <a:lnTo>
                  <a:pt x="365218" y="343646"/>
                </a:lnTo>
                <a:lnTo>
                  <a:pt x="397955" y="312348"/>
                </a:lnTo>
                <a:lnTo>
                  <a:pt x="431815" y="282315"/>
                </a:lnTo>
                <a:lnTo>
                  <a:pt x="466760" y="253585"/>
                </a:lnTo>
                <a:lnTo>
                  <a:pt x="502757" y="226194"/>
                </a:lnTo>
                <a:lnTo>
                  <a:pt x="539768" y="200179"/>
                </a:lnTo>
                <a:lnTo>
                  <a:pt x="577759" y="175577"/>
                </a:lnTo>
                <a:lnTo>
                  <a:pt x="616694" y="152423"/>
                </a:lnTo>
                <a:lnTo>
                  <a:pt x="656537" y="130756"/>
                </a:lnTo>
                <a:lnTo>
                  <a:pt x="697253" y="110611"/>
                </a:lnTo>
                <a:lnTo>
                  <a:pt x="738805" y="92025"/>
                </a:lnTo>
                <a:lnTo>
                  <a:pt x="781159" y="75036"/>
                </a:lnTo>
                <a:lnTo>
                  <a:pt x="824279" y="59679"/>
                </a:lnTo>
                <a:lnTo>
                  <a:pt x="868129" y="45991"/>
                </a:lnTo>
                <a:lnTo>
                  <a:pt x="912673" y="34009"/>
                </a:lnTo>
                <a:lnTo>
                  <a:pt x="957877" y="23770"/>
                </a:lnTo>
                <a:lnTo>
                  <a:pt x="1003703" y="15311"/>
                </a:lnTo>
                <a:lnTo>
                  <a:pt x="1050117" y="8667"/>
                </a:lnTo>
                <a:lnTo>
                  <a:pt x="1097084" y="3876"/>
                </a:lnTo>
                <a:lnTo>
                  <a:pt x="1144566" y="975"/>
                </a:lnTo>
                <a:lnTo>
                  <a:pt x="1192529" y="0"/>
                </a:lnTo>
                <a:lnTo>
                  <a:pt x="1240493" y="975"/>
                </a:lnTo>
                <a:lnTo>
                  <a:pt x="1287975" y="3876"/>
                </a:lnTo>
                <a:lnTo>
                  <a:pt x="1334942" y="8667"/>
                </a:lnTo>
                <a:lnTo>
                  <a:pt x="1381356" y="15311"/>
                </a:lnTo>
                <a:lnTo>
                  <a:pt x="1427182" y="23770"/>
                </a:lnTo>
                <a:lnTo>
                  <a:pt x="1472386" y="34009"/>
                </a:lnTo>
                <a:lnTo>
                  <a:pt x="1516930" y="45991"/>
                </a:lnTo>
                <a:lnTo>
                  <a:pt x="1560780" y="59679"/>
                </a:lnTo>
                <a:lnTo>
                  <a:pt x="1603900" y="75036"/>
                </a:lnTo>
                <a:lnTo>
                  <a:pt x="1646254" y="92025"/>
                </a:lnTo>
                <a:lnTo>
                  <a:pt x="1687806" y="110611"/>
                </a:lnTo>
                <a:lnTo>
                  <a:pt x="1728522" y="130756"/>
                </a:lnTo>
                <a:lnTo>
                  <a:pt x="1768365" y="152423"/>
                </a:lnTo>
                <a:lnTo>
                  <a:pt x="1807300" y="175577"/>
                </a:lnTo>
                <a:lnTo>
                  <a:pt x="1845291" y="200179"/>
                </a:lnTo>
                <a:lnTo>
                  <a:pt x="1882302" y="226194"/>
                </a:lnTo>
                <a:lnTo>
                  <a:pt x="1918299" y="253585"/>
                </a:lnTo>
                <a:lnTo>
                  <a:pt x="1953244" y="282315"/>
                </a:lnTo>
                <a:lnTo>
                  <a:pt x="1987104" y="312348"/>
                </a:lnTo>
                <a:lnTo>
                  <a:pt x="2019841" y="343646"/>
                </a:lnTo>
                <a:lnTo>
                  <a:pt x="2051421" y="376174"/>
                </a:lnTo>
                <a:lnTo>
                  <a:pt x="2081807" y="409894"/>
                </a:lnTo>
                <a:lnTo>
                  <a:pt x="2110965" y="444769"/>
                </a:lnTo>
                <a:lnTo>
                  <a:pt x="2138858" y="480764"/>
                </a:lnTo>
                <a:lnTo>
                  <a:pt x="2165451" y="517841"/>
                </a:lnTo>
                <a:lnTo>
                  <a:pt x="2190708" y="555964"/>
                </a:lnTo>
                <a:lnTo>
                  <a:pt x="2214594" y="595096"/>
                </a:lnTo>
                <a:lnTo>
                  <a:pt x="2237073" y="635200"/>
                </a:lnTo>
                <a:lnTo>
                  <a:pt x="2258110" y="676240"/>
                </a:lnTo>
                <a:lnTo>
                  <a:pt x="2277668" y="718179"/>
                </a:lnTo>
                <a:lnTo>
                  <a:pt x="2295713" y="760979"/>
                </a:lnTo>
                <a:lnTo>
                  <a:pt x="2312208" y="804606"/>
                </a:lnTo>
                <a:lnTo>
                  <a:pt x="2327118" y="849022"/>
                </a:lnTo>
                <a:lnTo>
                  <a:pt x="2340407" y="894189"/>
                </a:lnTo>
                <a:lnTo>
                  <a:pt x="2352040" y="940072"/>
                </a:lnTo>
                <a:lnTo>
                  <a:pt x="2361981" y="986634"/>
                </a:lnTo>
                <a:lnTo>
                  <a:pt x="2370194" y="1033839"/>
                </a:lnTo>
                <a:lnTo>
                  <a:pt x="2376644" y="1081648"/>
                </a:lnTo>
                <a:lnTo>
                  <a:pt x="2381296" y="1130027"/>
                </a:lnTo>
                <a:lnTo>
                  <a:pt x="2384113" y="1178937"/>
                </a:lnTo>
                <a:lnTo>
                  <a:pt x="2385059" y="1228343"/>
                </a:lnTo>
                <a:lnTo>
                  <a:pt x="2384113" y="1277747"/>
                </a:lnTo>
                <a:lnTo>
                  <a:pt x="2381296" y="1326655"/>
                </a:lnTo>
                <a:lnTo>
                  <a:pt x="2376644" y="1375031"/>
                </a:lnTo>
                <a:lnTo>
                  <a:pt x="2370194" y="1422839"/>
                </a:lnTo>
                <a:lnTo>
                  <a:pt x="2361981" y="1470042"/>
                </a:lnTo>
                <a:lnTo>
                  <a:pt x="2352040" y="1516602"/>
                </a:lnTo>
                <a:lnTo>
                  <a:pt x="2340407" y="1562484"/>
                </a:lnTo>
                <a:lnTo>
                  <a:pt x="2327118" y="1607651"/>
                </a:lnTo>
                <a:lnTo>
                  <a:pt x="2312208" y="1652066"/>
                </a:lnTo>
                <a:lnTo>
                  <a:pt x="2295713" y="1695692"/>
                </a:lnTo>
                <a:lnTo>
                  <a:pt x="2277668" y="1738492"/>
                </a:lnTo>
                <a:lnTo>
                  <a:pt x="2258110" y="1780430"/>
                </a:lnTo>
                <a:lnTo>
                  <a:pt x="2237073" y="1821470"/>
                </a:lnTo>
                <a:lnTo>
                  <a:pt x="2214594" y="1861574"/>
                </a:lnTo>
                <a:lnTo>
                  <a:pt x="2190708" y="1900706"/>
                </a:lnTo>
                <a:lnTo>
                  <a:pt x="2165451" y="1938829"/>
                </a:lnTo>
                <a:lnTo>
                  <a:pt x="2138858" y="1975907"/>
                </a:lnTo>
                <a:lnTo>
                  <a:pt x="2110965" y="2011902"/>
                </a:lnTo>
                <a:lnTo>
                  <a:pt x="2081807" y="2046778"/>
                </a:lnTo>
                <a:lnTo>
                  <a:pt x="2051421" y="2080499"/>
                </a:lnTo>
                <a:lnTo>
                  <a:pt x="2019841" y="2113027"/>
                </a:lnTo>
                <a:lnTo>
                  <a:pt x="1987104" y="2144326"/>
                </a:lnTo>
                <a:lnTo>
                  <a:pt x="1953244" y="2174359"/>
                </a:lnTo>
                <a:lnTo>
                  <a:pt x="1918299" y="2203090"/>
                </a:lnTo>
                <a:lnTo>
                  <a:pt x="1882302" y="2230482"/>
                </a:lnTo>
                <a:lnTo>
                  <a:pt x="1845291" y="2256498"/>
                </a:lnTo>
                <a:lnTo>
                  <a:pt x="1807300" y="2281102"/>
                </a:lnTo>
                <a:lnTo>
                  <a:pt x="1768365" y="2304256"/>
                </a:lnTo>
                <a:lnTo>
                  <a:pt x="1728522" y="2325924"/>
                </a:lnTo>
                <a:lnTo>
                  <a:pt x="1687806" y="2346070"/>
                </a:lnTo>
                <a:lnTo>
                  <a:pt x="1646254" y="2364657"/>
                </a:lnTo>
                <a:lnTo>
                  <a:pt x="1603900" y="2381647"/>
                </a:lnTo>
                <a:lnTo>
                  <a:pt x="1560780" y="2397005"/>
                </a:lnTo>
                <a:lnTo>
                  <a:pt x="1516930" y="2410693"/>
                </a:lnTo>
                <a:lnTo>
                  <a:pt x="1472386" y="2422676"/>
                </a:lnTo>
                <a:lnTo>
                  <a:pt x="1427182" y="2432915"/>
                </a:lnTo>
                <a:lnTo>
                  <a:pt x="1381356" y="2441375"/>
                </a:lnTo>
                <a:lnTo>
                  <a:pt x="1334942" y="2448019"/>
                </a:lnTo>
                <a:lnTo>
                  <a:pt x="1287975" y="2452811"/>
                </a:lnTo>
                <a:lnTo>
                  <a:pt x="1240493" y="2455712"/>
                </a:lnTo>
                <a:lnTo>
                  <a:pt x="1192529" y="2456687"/>
                </a:lnTo>
                <a:lnTo>
                  <a:pt x="1144566" y="2455712"/>
                </a:lnTo>
                <a:lnTo>
                  <a:pt x="1097084" y="2452811"/>
                </a:lnTo>
                <a:lnTo>
                  <a:pt x="1050117" y="2448019"/>
                </a:lnTo>
                <a:lnTo>
                  <a:pt x="1003703" y="2441375"/>
                </a:lnTo>
                <a:lnTo>
                  <a:pt x="957877" y="2432915"/>
                </a:lnTo>
                <a:lnTo>
                  <a:pt x="912673" y="2422676"/>
                </a:lnTo>
                <a:lnTo>
                  <a:pt x="868129" y="2410693"/>
                </a:lnTo>
                <a:lnTo>
                  <a:pt x="824279" y="2397005"/>
                </a:lnTo>
                <a:lnTo>
                  <a:pt x="781159" y="2381647"/>
                </a:lnTo>
                <a:lnTo>
                  <a:pt x="738805" y="2364657"/>
                </a:lnTo>
                <a:lnTo>
                  <a:pt x="697253" y="2346070"/>
                </a:lnTo>
                <a:lnTo>
                  <a:pt x="656537" y="2325924"/>
                </a:lnTo>
                <a:lnTo>
                  <a:pt x="616694" y="2304256"/>
                </a:lnTo>
                <a:lnTo>
                  <a:pt x="577759" y="2281102"/>
                </a:lnTo>
                <a:lnTo>
                  <a:pt x="539768" y="2256498"/>
                </a:lnTo>
                <a:lnTo>
                  <a:pt x="502757" y="2230482"/>
                </a:lnTo>
                <a:lnTo>
                  <a:pt x="466760" y="2203090"/>
                </a:lnTo>
                <a:lnTo>
                  <a:pt x="431815" y="2174359"/>
                </a:lnTo>
                <a:lnTo>
                  <a:pt x="397955" y="2144326"/>
                </a:lnTo>
                <a:lnTo>
                  <a:pt x="365218" y="2113027"/>
                </a:lnTo>
                <a:lnTo>
                  <a:pt x="333638" y="2080499"/>
                </a:lnTo>
                <a:lnTo>
                  <a:pt x="303252" y="2046778"/>
                </a:lnTo>
                <a:lnTo>
                  <a:pt x="274094" y="2011902"/>
                </a:lnTo>
                <a:lnTo>
                  <a:pt x="246201" y="1975907"/>
                </a:lnTo>
                <a:lnTo>
                  <a:pt x="219608" y="1938829"/>
                </a:lnTo>
                <a:lnTo>
                  <a:pt x="194351" y="1900706"/>
                </a:lnTo>
                <a:lnTo>
                  <a:pt x="170465" y="1861574"/>
                </a:lnTo>
                <a:lnTo>
                  <a:pt x="147986" y="1821470"/>
                </a:lnTo>
                <a:lnTo>
                  <a:pt x="126949" y="1780430"/>
                </a:lnTo>
                <a:lnTo>
                  <a:pt x="107391" y="1738492"/>
                </a:lnTo>
                <a:lnTo>
                  <a:pt x="89346" y="1695692"/>
                </a:lnTo>
                <a:lnTo>
                  <a:pt x="72851" y="1652066"/>
                </a:lnTo>
                <a:lnTo>
                  <a:pt x="57941" y="1607651"/>
                </a:lnTo>
                <a:lnTo>
                  <a:pt x="44652" y="1562484"/>
                </a:lnTo>
                <a:lnTo>
                  <a:pt x="33019" y="1516602"/>
                </a:lnTo>
                <a:lnTo>
                  <a:pt x="23078" y="1470042"/>
                </a:lnTo>
                <a:lnTo>
                  <a:pt x="14865" y="1422839"/>
                </a:lnTo>
                <a:lnTo>
                  <a:pt x="8415" y="1375031"/>
                </a:lnTo>
                <a:lnTo>
                  <a:pt x="3763" y="1326655"/>
                </a:lnTo>
                <a:lnTo>
                  <a:pt x="946" y="1277747"/>
                </a:lnTo>
                <a:lnTo>
                  <a:pt x="0" y="1228343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6960234" y="4321302"/>
            <a:ext cx="1496695" cy="17335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065" marR="5080" indent="635">
              <a:lnSpc>
                <a:spcPct val="100000"/>
              </a:lnSpc>
              <a:spcBef>
                <a:spcPts val="100"/>
              </a:spcBef>
            </a:pPr>
            <a:r>
              <a:rPr dirty="0" sz="1400">
                <a:latin typeface="Times New Roman"/>
                <a:cs typeface="Times New Roman"/>
              </a:rPr>
              <a:t>З 2018р. проф.  </a:t>
            </a:r>
            <a:r>
              <a:rPr dirty="0" sz="1400" spc="-5">
                <a:latin typeface="Times New Roman"/>
                <a:cs typeface="Times New Roman"/>
              </a:rPr>
              <a:t>Мальська М.П.  </a:t>
            </a:r>
            <a:r>
              <a:rPr dirty="0" sz="1400">
                <a:latin typeface="Times New Roman"/>
                <a:cs typeface="Times New Roman"/>
              </a:rPr>
              <a:t>член </a:t>
            </a:r>
            <a:r>
              <a:rPr dirty="0" sz="1400" spc="-25">
                <a:latin typeface="Times New Roman"/>
                <a:cs typeface="Times New Roman"/>
              </a:rPr>
              <a:t>Наукової</a:t>
            </a:r>
            <a:r>
              <a:rPr dirty="0" sz="1400" spc="-7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ради  з </a:t>
            </a:r>
            <a:r>
              <a:rPr dirty="0" sz="1400" spc="-10">
                <a:latin typeface="Times New Roman"/>
                <a:cs typeface="Times New Roman"/>
              </a:rPr>
              <a:t>туризму </a:t>
            </a:r>
            <a:r>
              <a:rPr dirty="0" sz="1400">
                <a:latin typeface="Times New Roman"/>
                <a:cs typeface="Times New Roman"/>
              </a:rPr>
              <a:t>та  </a:t>
            </a:r>
            <a:r>
              <a:rPr dirty="0" sz="1400" spc="-10">
                <a:latin typeface="Times New Roman"/>
                <a:cs typeface="Times New Roman"/>
              </a:rPr>
              <a:t>курортів  Мінекономрозвитк  </a:t>
            </a:r>
            <a:r>
              <a:rPr dirty="0" sz="1400">
                <a:latin typeface="Times New Roman"/>
                <a:cs typeface="Times New Roman"/>
              </a:rPr>
              <a:t>у і </a:t>
            </a:r>
            <a:r>
              <a:rPr dirty="0" sz="1400" spc="-10">
                <a:latin typeface="Times New Roman"/>
                <a:cs typeface="Times New Roman"/>
              </a:rPr>
              <a:t>торгівлі  </a:t>
            </a:r>
            <a:r>
              <a:rPr dirty="0" sz="1400" spc="-15">
                <a:latin typeface="Times New Roman"/>
                <a:cs typeface="Times New Roman"/>
              </a:rPr>
              <a:t>України.</a:t>
            </a:r>
            <a:endParaRPr sz="1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55904" y="1267967"/>
            <a:ext cx="2520950" cy="2520950"/>
          </a:xfrm>
          <a:custGeom>
            <a:avLst/>
            <a:gdLst/>
            <a:ahLst/>
            <a:cxnLst/>
            <a:rect l="l" t="t" r="r" b="b"/>
            <a:pathLst>
              <a:path w="2520950" h="2520950">
                <a:moveTo>
                  <a:pt x="0" y="1260348"/>
                </a:moveTo>
                <a:lnTo>
                  <a:pt x="910" y="1212003"/>
                </a:lnTo>
                <a:lnTo>
                  <a:pt x="3618" y="1164118"/>
                </a:lnTo>
                <a:lnTo>
                  <a:pt x="8092" y="1116727"/>
                </a:lnTo>
                <a:lnTo>
                  <a:pt x="14300" y="1069861"/>
                </a:lnTo>
                <a:lnTo>
                  <a:pt x="22207" y="1023554"/>
                </a:lnTo>
                <a:lnTo>
                  <a:pt x="31783" y="977837"/>
                </a:lnTo>
                <a:lnTo>
                  <a:pt x="42994" y="932744"/>
                </a:lnTo>
                <a:lnTo>
                  <a:pt x="55808" y="888307"/>
                </a:lnTo>
                <a:lnTo>
                  <a:pt x="70191" y="844560"/>
                </a:lnTo>
                <a:lnTo>
                  <a:pt x="86112" y="801533"/>
                </a:lnTo>
                <a:lnTo>
                  <a:pt x="103537" y="759261"/>
                </a:lnTo>
                <a:lnTo>
                  <a:pt x="122435" y="717775"/>
                </a:lnTo>
                <a:lnTo>
                  <a:pt x="142772" y="677109"/>
                </a:lnTo>
                <a:lnTo>
                  <a:pt x="164515" y="637295"/>
                </a:lnTo>
                <a:lnTo>
                  <a:pt x="187633" y="598366"/>
                </a:lnTo>
                <a:lnTo>
                  <a:pt x="212093" y="560353"/>
                </a:lnTo>
                <a:lnTo>
                  <a:pt x="237861" y="523291"/>
                </a:lnTo>
                <a:lnTo>
                  <a:pt x="264906" y="487211"/>
                </a:lnTo>
                <a:lnTo>
                  <a:pt x="293194" y="452147"/>
                </a:lnTo>
                <a:lnTo>
                  <a:pt x="322693" y="418130"/>
                </a:lnTo>
                <a:lnTo>
                  <a:pt x="353370" y="385194"/>
                </a:lnTo>
                <a:lnTo>
                  <a:pt x="385194" y="353370"/>
                </a:lnTo>
                <a:lnTo>
                  <a:pt x="418130" y="322693"/>
                </a:lnTo>
                <a:lnTo>
                  <a:pt x="452147" y="293194"/>
                </a:lnTo>
                <a:lnTo>
                  <a:pt x="487211" y="264906"/>
                </a:lnTo>
                <a:lnTo>
                  <a:pt x="523291" y="237861"/>
                </a:lnTo>
                <a:lnTo>
                  <a:pt x="560353" y="212093"/>
                </a:lnTo>
                <a:lnTo>
                  <a:pt x="598366" y="187633"/>
                </a:lnTo>
                <a:lnTo>
                  <a:pt x="637295" y="164515"/>
                </a:lnTo>
                <a:lnTo>
                  <a:pt x="677109" y="142772"/>
                </a:lnTo>
                <a:lnTo>
                  <a:pt x="717775" y="122435"/>
                </a:lnTo>
                <a:lnTo>
                  <a:pt x="759261" y="103537"/>
                </a:lnTo>
                <a:lnTo>
                  <a:pt x="801533" y="86112"/>
                </a:lnTo>
                <a:lnTo>
                  <a:pt x="844560" y="70191"/>
                </a:lnTo>
                <a:lnTo>
                  <a:pt x="888307" y="55808"/>
                </a:lnTo>
                <a:lnTo>
                  <a:pt x="932744" y="42994"/>
                </a:lnTo>
                <a:lnTo>
                  <a:pt x="977837" y="31783"/>
                </a:lnTo>
                <a:lnTo>
                  <a:pt x="1023554" y="22207"/>
                </a:lnTo>
                <a:lnTo>
                  <a:pt x="1069861" y="14300"/>
                </a:lnTo>
                <a:lnTo>
                  <a:pt x="1116727" y="8092"/>
                </a:lnTo>
                <a:lnTo>
                  <a:pt x="1164118" y="3618"/>
                </a:lnTo>
                <a:lnTo>
                  <a:pt x="1212003" y="910"/>
                </a:lnTo>
                <a:lnTo>
                  <a:pt x="1260347" y="0"/>
                </a:lnTo>
                <a:lnTo>
                  <a:pt x="1308692" y="910"/>
                </a:lnTo>
                <a:lnTo>
                  <a:pt x="1356577" y="3618"/>
                </a:lnTo>
                <a:lnTo>
                  <a:pt x="1403968" y="8092"/>
                </a:lnTo>
                <a:lnTo>
                  <a:pt x="1450834" y="14300"/>
                </a:lnTo>
                <a:lnTo>
                  <a:pt x="1497141" y="22207"/>
                </a:lnTo>
                <a:lnTo>
                  <a:pt x="1542858" y="31783"/>
                </a:lnTo>
                <a:lnTo>
                  <a:pt x="1587951" y="42994"/>
                </a:lnTo>
                <a:lnTo>
                  <a:pt x="1632388" y="55808"/>
                </a:lnTo>
                <a:lnTo>
                  <a:pt x="1676135" y="70191"/>
                </a:lnTo>
                <a:lnTo>
                  <a:pt x="1719162" y="86112"/>
                </a:lnTo>
                <a:lnTo>
                  <a:pt x="1761434" y="103537"/>
                </a:lnTo>
                <a:lnTo>
                  <a:pt x="1802920" y="122435"/>
                </a:lnTo>
                <a:lnTo>
                  <a:pt x="1843586" y="142772"/>
                </a:lnTo>
                <a:lnTo>
                  <a:pt x="1883400" y="164515"/>
                </a:lnTo>
                <a:lnTo>
                  <a:pt x="1922329" y="187633"/>
                </a:lnTo>
                <a:lnTo>
                  <a:pt x="1960342" y="212093"/>
                </a:lnTo>
                <a:lnTo>
                  <a:pt x="1997404" y="237861"/>
                </a:lnTo>
                <a:lnTo>
                  <a:pt x="2033484" y="264906"/>
                </a:lnTo>
                <a:lnTo>
                  <a:pt x="2068548" y="293194"/>
                </a:lnTo>
                <a:lnTo>
                  <a:pt x="2102565" y="322693"/>
                </a:lnTo>
                <a:lnTo>
                  <a:pt x="2135501" y="353370"/>
                </a:lnTo>
                <a:lnTo>
                  <a:pt x="2167325" y="385194"/>
                </a:lnTo>
                <a:lnTo>
                  <a:pt x="2198002" y="418130"/>
                </a:lnTo>
                <a:lnTo>
                  <a:pt x="2227501" y="452147"/>
                </a:lnTo>
                <a:lnTo>
                  <a:pt x="2255789" y="487211"/>
                </a:lnTo>
                <a:lnTo>
                  <a:pt x="2282834" y="523291"/>
                </a:lnTo>
                <a:lnTo>
                  <a:pt x="2308602" y="560353"/>
                </a:lnTo>
                <a:lnTo>
                  <a:pt x="2333062" y="598366"/>
                </a:lnTo>
                <a:lnTo>
                  <a:pt x="2356180" y="637295"/>
                </a:lnTo>
                <a:lnTo>
                  <a:pt x="2377923" y="677109"/>
                </a:lnTo>
                <a:lnTo>
                  <a:pt x="2398260" y="717775"/>
                </a:lnTo>
                <a:lnTo>
                  <a:pt x="2417158" y="759261"/>
                </a:lnTo>
                <a:lnTo>
                  <a:pt x="2434583" y="801533"/>
                </a:lnTo>
                <a:lnTo>
                  <a:pt x="2450504" y="844560"/>
                </a:lnTo>
                <a:lnTo>
                  <a:pt x="2464887" y="888307"/>
                </a:lnTo>
                <a:lnTo>
                  <a:pt x="2477701" y="932744"/>
                </a:lnTo>
                <a:lnTo>
                  <a:pt x="2488912" y="977837"/>
                </a:lnTo>
                <a:lnTo>
                  <a:pt x="2498488" y="1023554"/>
                </a:lnTo>
                <a:lnTo>
                  <a:pt x="2506395" y="1069861"/>
                </a:lnTo>
                <a:lnTo>
                  <a:pt x="2512603" y="1116727"/>
                </a:lnTo>
                <a:lnTo>
                  <a:pt x="2517077" y="1164118"/>
                </a:lnTo>
                <a:lnTo>
                  <a:pt x="2519785" y="1212003"/>
                </a:lnTo>
                <a:lnTo>
                  <a:pt x="2520696" y="1260348"/>
                </a:lnTo>
                <a:lnTo>
                  <a:pt x="2519785" y="1308692"/>
                </a:lnTo>
                <a:lnTo>
                  <a:pt x="2517077" y="1356577"/>
                </a:lnTo>
                <a:lnTo>
                  <a:pt x="2512603" y="1403968"/>
                </a:lnTo>
                <a:lnTo>
                  <a:pt x="2506395" y="1450834"/>
                </a:lnTo>
                <a:lnTo>
                  <a:pt x="2498488" y="1497141"/>
                </a:lnTo>
                <a:lnTo>
                  <a:pt x="2488912" y="1542858"/>
                </a:lnTo>
                <a:lnTo>
                  <a:pt x="2477701" y="1587951"/>
                </a:lnTo>
                <a:lnTo>
                  <a:pt x="2464887" y="1632388"/>
                </a:lnTo>
                <a:lnTo>
                  <a:pt x="2450504" y="1676135"/>
                </a:lnTo>
                <a:lnTo>
                  <a:pt x="2434583" y="1719162"/>
                </a:lnTo>
                <a:lnTo>
                  <a:pt x="2417158" y="1761434"/>
                </a:lnTo>
                <a:lnTo>
                  <a:pt x="2398260" y="1802920"/>
                </a:lnTo>
                <a:lnTo>
                  <a:pt x="2377923" y="1843586"/>
                </a:lnTo>
                <a:lnTo>
                  <a:pt x="2356180" y="1883400"/>
                </a:lnTo>
                <a:lnTo>
                  <a:pt x="2333062" y="1922329"/>
                </a:lnTo>
                <a:lnTo>
                  <a:pt x="2308602" y="1960342"/>
                </a:lnTo>
                <a:lnTo>
                  <a:pt x="2282834" y="1997404"/>
                </a:lnTo>
                <a:lnTo>
                  <a:pt x="2255789" y="2033484"/>
                </a:lnTo>
                <a:lnTo>
                  <a:pt x="2227501" y="2068548"/>
                </a:lnTo>
                <a:lnTo>
                  <a:pt x="2198002" y="2102565"/>
                </a:lnTo>
                <a:lnTo>
                  <a:pt x="2167325" y="2135501"/>
                </a:lnTo>
                <a:lnTo>
                  <a:pt x="2135501" y="2167325"/>
                </a:lnTo>
                <a:lnTo>
                  <a:pt x="2102565" y="2198002"/>
                </a:lnTo>
                <a:lnTo>
                  <a:pt x="2068548" y="2227501"/>
                </a:lnTo>
                <a:lnTo>
                  <a:pt x="2033484" y="2255789"/>
                </a:lnTo>
                <a:lnTo>
                  <a:pt x="1997404" y="2282834"/>
                </a:lnTo>
                <a:lnTo>
                  <a:pt x="1960342" y="2308602"/>
                </a:lnTo>
                <a:lnTo>
                  <a:pt x="1922329" y="2333062"/>
                </a:lnTo>
                <a:lnTo>
                  <a:pt x="1883400" y="2356180"/>
                </a:lnTo>
                <a:lnTo>
                  <a:pt x="1843586" y="2377923"/>
                </a:lnTo>
                <a:lnTo>
                  <a:pt x="1802920" y="2398260"/>
                </a:lnTo>
                <a:lnTo>
                  <a:pt x="1761434" y="2417158"/>
                </a:lnTo>
                <a:lnTo>
                  <a:pt x="1719162" y="2434583"/>
                </a:lnTo>
                <a:lnTo>
                  <a:pt x="1676135" y="2450504"/>
                </a:lnTo>
                <a:lnTo>
                  <a:pt x="1632388" y="2464887"/>
                </a:lnTo>
                <a:lnTo>
                  <a:pt x="1587951" y="2477701"/>
                </a:lnTo>
                <a:lnTo>
                  <a:pt x="1542858" y="2488912"/>
                </a:lnTo>
                <a:lnTo>
                  <a:pt x="1497141" y="2498488"/>
                </a:lnTo>
                <a:lnTo>
                  <a:pt x="1450834" y="2506395"/>
                </a:lnTo>
                <a:lnTo>
                  <a:pt x="1403968" y="2512603"/>
                </a:lnTo>
                <a:lnTo>
                  <a:pt x="1356577" y="2517077"/>
                </a:lnTo>
                <a:lnTo>
                  <a:pt x="1308692" y="2519785"/>
                </a:lnTo>
                <a:lnTo>
                  <a:pt x="1260347" y="2520696"/>
                </a:lnTo>
                <a:lnTo>
                  <a:pt x="1212003" y="2519785"/>
                </a:lnTo>
                <a:lnTo>
                  <a:pt x="1164118" y="2517077"/>
                </a:lnTo>
                <a:lnTo>
                  <a:pt x="1116727" y="2512603"/>
                </a:lnTo>
                <a:lnTo>
                  <a:pt x="1069861" y="2506395"/>
                </a:lnTo>
                <a:lnTo>
                  <a:pt x="1023554" y="2498488"/>
                </a:lnTo>
                <a:lnTo>
                  <a:pt x="977837" y="2488912"/>
                </a:lnTo>
                <a:lnTo>
                  <a:pt x="932744" y="2477701"/>
                </a:lnTo>
                <a:lnTo>
                  <a:pt x="888307" y="2464887"/>
                </a:lnTo>
                <a:lnTo>
                  <a:pt x="844560" y="2450504"/>
                </a:lnTo>
                <a:lnTo>
                  <a:pt x="801533" y="2434583"/>
                </a:lnTo>
                <a:lnTo>
                  <a:pt x="759261" y="2417158"/>
                </a:lnTo>
                <a:lnTo>
                  <a:pt x="717775" y="2398260"/>
                </a:lnTo>
                <a:lnTo>
                  <a:pt x="677109" y="2377923"/>
                </a:lnTo>
                <a:lnTo>
                  <a:pt x="637295" y="2356180"/>
                </a:lnTo>
                <a:lnTo>
                  <a:pt x="598366" y="2333062"/>
                </a:lnTo>
                <a:lnTo>
                  <a:pt x="560353" y="2308602"/>
                </a:lnTo>
                <a:lnTo>
                  <a:pt x="523291" y="2282834"/>
                </a:lnTo>
                <a:lnTo>
                  <a:pt x="487211" y="2255789"/>
                </a:lnTo>
                <a:lnTo>
                  <a:pt x="452147" y="2227501"/>
                </a:lnTo>
                <a:lnTo>
                  <a:pt x="418130" y="2198002"/>
                </a:lnTo>
                <a:lnTo>
                  <a:pt x="385194" y="2167325"/>
                </a:lnTo>
                <a:lnTo>
                  <a:pt x="353370" y="2135501"/>
                </a:lnTo>
                <a:lnTo>
                  <a:pt x="322693" y="2102565"/>
                </a:lnTo>
                <a:lnTo>
                  <a:pt x="293194" y="2068548"/>
                </a:lnTo>
                <a:lnTo>
                  <a:pt x="264906" y="2033484"/>
                </a:lnTo>
                <a:lnTo>
                  <a:pt x="237861" y="1997404"/>
                </a:lnTo>
                <a:lnTo>
                  <a:pt x="212093" y="1960342"/>
                </a:lnTo>
                <a:lnTo>
                  <a:pt x="187633" y="1922329"/>
                </a:lnTo>
                <a:lnTo>
                  <a:pt x="164515" y="1883400"/>
                </a:lnTo>
                <a:lnTo>
                  <a:pt x="142772" y="1843586"/>
                </a:lnTo>
                <a:lnTo>
                  <a:pt x="122435" y="1802920"/>
                </a:lnTo>
                <a:lnTo>
                  <a:pt x="103537" y="1761434"/>
                </a:lnTo>
                <a:lnTo>
                  <a:pt x="86112" y="1719162"/>
                </a:lnTo>
                <a:lnTo>
                  <a:pt x="70191" y="1676135"/>
                </a:lnTo>
                <a:lnTo>
                  <a:pt x="55808" y="1632388"/>
                </a:lnTo>
                <a:lnTo>
                  <a:pt x="42994" y="1587951"/>
                </a:lnTo>
                <a:lnTo>
                  <a:pt x="31783" y="1542858"/>
                </a:lnTo>
                <a:lnTo>
                  <a:pt x="22207" y="1497141"/>
                </a:lnTo>
                <a:lnTo>
                  <a:pt x="14300" y="1450834"/>
                </a:lnTo>
                <a:lnTo>
                  <a:pt x="8092" y="1403968"/>
                </a:lnTo>
                <a:lnTo>
                  <a:pt x="3618" y="1356577"/>
                </a:lnTo>
                <a:lnTo>
                  <a:pt x="910" y="1308692"/>
                </a:lnTo>
                <a:lnTo>
                  <a:pt x="0" y="1260348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321688" y="1664969"/>
            <a:ext cx="1388110" cy="513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 indent="53340">
              <a:lnSpc>
                <a:spcPct val="100000"/>
              </a:lnSpc>
              <a:spcBef>
                <a:spcPts val="95"/>
              </a:spcBef>
            </a:pPr>
            <a:r>
              <a:rPr dirty="0" sz="1600" spc="-5">
                <a:latin typeface="Times New Roman"/>
                <a:cs typeface="Times New Roman"/>
              </a:rPr>
              <a:t>З 2021р. проф.  Мальська</a:t>
            </a:r>
            <a:r>
              <a:rPr dirty="0" sz="1600" spc="-75">
                <a:latin typeface="Times New Roman"/>
                <a:cs typeface="Times New Roman"/>
              </a:rPr>
              <a:t> </a:t>
            </a:r>
            <a:r>
              <a:rPr dirty="0" sz="1600" spc="-10">
                <a:latin typeface="Times New Roman"/>
                <a:cs typeface="Times New Roman"/>
              </a:rPr>
              <a:t>М.П.,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317116" y="2152649"/>
            <a:ext cx="139700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45">
                <a:latin typeface="Times New Roman"/>
                <a:cs typeface="Times New Roman"/>
              </a:rPr>
              <a:t>ст. </a:t>
            </a:r>
            <a:r>
              <a:rPr dirty="0" sz="1600" spc="-5">
                <a:latin typeface="Times New Roman"/>
                <a:cs typeface="Times New Roman"/>
              </a:rPr>
              <a:t>викл.</a:t>
            </a:r>
            <a:r>
              <a:rPr dirty="0" sz="1600" spc="40">
                <a:latin typeface="Times New Roman"/>
                <a:cs typeface="Times New Roman"/>
              </a:rPr>
              <a:t> </a:t>
            </a:r>
            <a:r>
              <a:rPr dirty="0" sz="1600" spc="-20">
                <a:latin typeface="Times New Roman"/>
                <a:cs typeface="Times New Roman"/>
              </a:rPr>
              <a:t>Зінько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327785" y="2396185"/>
            <a:ext cx="1375410" cy="10007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dirty="0" sz="1600" spc="-5">
                <a:latin typeface="Times New Roman"/>
                <a:cs typeface="Times New Roman"/>
              </a:rPr>
              <a:t>Ю.В.</a:t>
            </a:r>
            <a:r>
              <a:rPr dirty="0" sz="1600" spc="-55">
                <a:latin typeface="Times New Roman"/>
                <a:cs typeface="Times New Roman"/>
              </a:rPr>
              <a:t> </a:t>
            </a:r>
            <a:r>
              <a:rPr dirty="0" sz="1600" spc="-15">
                <a:latin typeface="Times New Roman"/>
                <a:cs typeface="Times New Roman"/>
              </a:rPr>
              <a:t>виконавці</a:t>
            </a:r>
            <a:endParaRPr sz="1600">
              <a:latin typeface="Times New Roman"/>
              <a:cs typeface="Times New Roman"/>
            </a:endParaRPr>
          </a:p>
          <a:p>
            <a:pPr algn="ctr" marL="1905">
              <a:lnSpc>
                <a:spcPct val="100000"/>
              </a:lnSpc>
              <a:spcBef>
                <a:spcPts val="5"/>
              </a:spcBef>
            </a:pPr>
            <a:r>
              <a:rPr dirty="0" sz="1600" spc="-10">
                <a:latin typeface="Times New Roman"/>
                <a:cs typeface="Times New Roman"/>
              </a:rPr>
              <a:t>проекту</a:t>
            </a:r>
            <a:endParaRPr sz="1600">
              <a:latin typeface="Times New Roman"/>
              <a:cs typeface="Times New Roman"/>
            </a:endParaRPr>
          </a:p>
          <a:p>
            <a:pPr algn="ctr" marL="132715" marR="123825">
              <a:lnSpc>
                <a:spcPct val="100000"/>
              </a:lnSpc>
            </a:pPr>
            <a:r>
              <a:rPr dirty="0" sz="1600" spc="-25">
                <a:latin typeface="Times New Roman"/>
                <a:cs typeface="Times New Roman"/>
              </a:rPr>
              <a:t>«</a:t>
            </a:r>
            <a:r>
              <a:rPr dirty="0" sz="1600" spc="-95">
                <a:latin typeface="Times New Roman"/>
                <a:cs typeface="Times New Roman"/>
              </a:rPr>
              <a:t>Т</a:t>
            </a:r>
            <a:r>
              <a:rPr dirty="0" sz="1600" spc="-15">
                <a:latin typeface="Times New Roman"/>
                <a:cs typeface="Times New Roman"/>
              </a:rPr>
              <a:t>у</a:t>
            </a:r>
            <a:r>
              <a:rPr dirty="0" sz="1600" spc="-5">
                <a:latin typeface="Times New Roman"/>
                <a:cs typeface="Times New Roman"/>
              </a:rPr>
              <a:t>р</a:t>
            </a:r>
            <a:r>
              <a:rPr dirty="0" sz="1600" spc="-10">
                <a:latin typeface="Times New Roman"/>
                <a:cs typeface="Times New Roman"/>
              </a:rPr>
              <a:t>ист</a:t>
            </a:r>
            <a:r>
              <a:rPr dirty="0" sz="1600" spc="-15">
                <a:latin typeface="Times New Roman"/>
                <a:cs typeface="Times New Roman"/>
              </a:rPr>
              <a:t>и</a:t>
            </a:r>
            <a:r>
              <a:rPr dirty="0" sz="1600" spc="5">
                <a:latin typeface="Times New Roman"/>
                <a:cs typeface="Times New Roman"/>
              </a:rPr>
              <a:t>ч</a:t>
            </a:r>
            <a:r>
              <a:rPr dirty="0" sz="1600" spc="-10">
                <a:latin typeface="Times New Roman"/>
                <a:cs typeface="Times New Roman"/>
              </a:rPr>
              <a:t>на  </a:t>
            </a:r>
            <a:r>
              <a:rPr dirty="0" sz="1600" spc="-5">
                <a:latin typeface="Times New Roman"/>
                <a:cs typeface="Times New Roman"/>
              </a:rPr>
              <a:t>залізниця»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908048" y="3788664"/>
            <a:ext cx="2735580" cy="2809240"/>
          </a:xfrm>
          <a:custGeom>
            <a:avLst/>
            <a:gdLst/>
            <a:ahLst/>
            <a:cxnLst/>
            <a:rect l="l" t="t" r="r" b="b"/>
            <a:pathLst>
              <a:path w="2735579" h="2809240">
                <a:moveTo>
                  <a:pt x="0" y="1404366"/>
                </a:moveTo>
                <a:lnTo>
                  <a:pt x="827" y="1355064"/>
                </a:lnTo>
                <a:lnTo>
                  <a:pt x="3290" y="1306189"/>
                </a:lnTo>
                <a:lnTo>
                  <a:pt x="7363" y="1257768"/>
                </a:lnTo>
                <a:lnTo>
                  <a:pt x="13017" y="1209830"/>
                </a:lnTo>
                <a:lnTo>
                  <a:pt x="20226" y="1162402"/>
                </a:lnTo>
                <a:lnTo>
                  <a:pt x="28963" y="1115512"/>
                </a:lnTo>
                <a:lnTo>
                  <a:pt x="39201" y="1069188"/>
                </a:lnTo>
                <a:lnTo>
                  <a:pt x="50912" y="1023457"/>
                </a:lnTo>
                <a:lnTo>
                  <a:pt x="64070" y="978349"/>
                </a:lnTo>
                <a:lnTo>
                  <a:pt x="78646" y="933889"/>
                </a:lnTo>
                <a:lnTo>
                  <a:pt x="94615" y="890107"/>
                </a:lnTo>
                <a:lnTo>
                  <a:pt x="111949" y="847030"/>
                </a:lnTo>
                <a:lnTo>
                  <a:pt x="130621" y="804686"/>
                </a:lnTo>
                <a:lnTo>
                  <a:pt x="150603" y="763103"/>
                </a:lnTo>
                <a:lnTo>
                  <a:pt x="171869" y="722309"/>
                </a:lnTo>
                <a:lnTo>
                  <a:pt x="194391" y="682331"/>
                </a:lnTo>
                <a:lnTo>
                  <a:pt x="218143" y="643198"/>
                </a:lnTo>
                <a:lnTo>
                  <a:pt x="243097" y="604936"/>
                </a:lnTo>
                <a:lnTo>
                  <a:pt x="269226" y="567575"/>
                </a:lnTo>
                <a:lnTo>
                  <a:pt x="296503" y="531142"/>
                </a:lnTo>
                <a:lnTo>
                  <a:pt x="324901" y="495665"/>
                </a:lnTo>
                <a:lnTo>
                  <a:pt x="354392" y="461172"/>
                </a:lnTo>
                <a:lnTo>
                  <a:pt x="384950" y="427690"/>
                </a:lnTo>
                <a:lnTo>
                  <a:pt x="416548" y="395247"/>
                </a:lnTo>
                <a:lnTo>
                  <a:pt x="449158" y="363872"/>
                </a:lnTo>
                <a:lnTo>
                  <a:pt x="482753" y="333591"/>
                </a:lnTo>
                <a:lnTo>
                  <a:pt x="517306" y="304434"/>
                </a:lnTo>
                <a:lnTo>
                  <a:pt x="552790" y="276427"/>
                </a:lnTo>
                <a:lnTo>
                  <a:pt x="589178" y="249600"/>
                </a:lnTo>
                <a:lnTo>
                  <a:pt x="626443" y="223978"/>
                </a:lnTo>
                <a:lnTo>
                  <a:pt x="664557" y="199591"/>
                </a:lnTo>
                <a:lnTo>
                  <a:pt x="703494" y="176466"/>
                </a:lnTo>
                <a:lnTo>
                  <a:pt x="743225" y="154632"/>
                </a:lnTo>
                <a:lnTo>
                  <a:pt x="783726" y="134115"/>
                </a:lnTo>
                <a:lnTo>
                  <a:pt x="824967" y="114944"/>
                </a:lnTo>
                <a:lnTo>
                  <a:pt x="866922" y="97146"/>
                </a:lnTo>
                <a:lnTo>
                  <a:pt x="909564" y="80750"/>
                </a:lnTo>
                <a:lnTo>
                  <a:pt x="952865" y="65784"/>
                </a:lnTo>
                <a:lnTo>
                  <a:pt x="996799" y="52274"/>
                </a:lnTo>
                <a:lnTo>
                  <a:pt x="1041339" y="40250"/>
                </a:lnTo>
                <a:lnTo>
                  <a:pt x="1086457" y="29738"/>
                </a:lnTo>
                <a:lnTo>
                  <a:pt x="1132126" y="20767"/>
                </a:lnTo>
                <a:lnTo>
                  <a:pt x="1178319" y="13365"/>
                </a:lnTo>
                <a:lnTo>
                  <a:pt x="1225009" y="7560"/>
                </a:lnTo>
                <a:lnTo>
                  <a:pt x="1272169" y="3378"/>
                </a:lnTo>
                <a:lnTo>
                  <a:pt x="1319771" y="849"/>
                </a:lnTo>
                <a:lnTo>
                  <a:pt x="1367789" y="0"/>
                </a:lnTo>
                <a:lnTo>
                  <a:pt x="1415808" y="849"/>
                </a:lnTo>
                <a:lnTo>
                  <a:pt x="1463410" y="3378"/>
                </a:lnTo>
                <a:lnTo>
                  <a:pt x="1510570" y="7560"/>
                </a:lnTo>
                <a:lnTo>
                  <a:pt x="1557260" y="13365"/>
                </a:lnTo>
                <a:lnTo>
                  <a:pt x="1603453" y="20767"/>
                </a:lnTo>
                <a:lnTo>
                  <a:pt x="1649122" y="29738"/>
                </a:lnTo>
                <a:lnTo>
                  <a:pt x="1694240" y="40250"/>
                </a:lnTo>
                <a:lnTo>
                  <a:pt x="1738780" y="52274"/>
                </a:lnTo>
                <a:lnTo>
                  <a:pt x="1782714" y="65784"/>
                </a:lnTo>
                <a:lnTo>
                  <a:pt x="1826015" y="80750"/>
                </a:lnTo>
                <a:lnTo>
                  <a:pt x="1868657" y="97146"/>
                </a:lnTo>
                <a:lnTo>
                  <a:pt x="1910612" y="114944"/>
                </a:lnTo>
                <a:lnTo>
                  <a:pt x="1951853" y="134115"/>
                </a:lnTo>
                <a:lnTo>
                  <a:pt x="1992354" y="154632"/>
                </a:lnTo>
                <a:lnTo>
                  <a:pt x="2032085" y="176466"/>
                </a:lnTo>
                <a:lnTo>
                  <a:pt x="2071022" y="199591"/>
                </a:lnTo>
                <a:lnTo>
                  <a:pt x="2109136" y="223978"/>
                </a:lnTo>
                <a:lnTo>
                  <a:pt x="2146401" y="249600"/>
                </a:lnTo>
                <a:lnTo>
                  <a:pt x="2182789" y="276427"/>
                </a:lnTo>
                <a:lnTo>
                  <a:pt x="2218273" y="304434"/>
                </a:lnTo>
                <a:lnTo>
                  <a:pt x="2252826" y="333591"/>
                </a:lnTo>
                <a:lnTo>
                  <a:pt x="2286421" y="363872"/>
                </a:lnTo>
                <a:lnTo>
                  <a:pt x="2319031" y="395247"/>
                </a:lnTo>
                <a:lnTo>
                  <a:pt x="2350629" y="427690"/>
                </a:lnTo>
                <a:lnTo>
                  <a:pt x="2381187" y="461172"/>
                </a:lnTo>
                <a:lnTo>
                  <a:pt x="2410678" y="495665"/>
                </a:lnTo>
                <a:lnTo>
                  <a:pt x="2439076" y="531142"/>
                </a:lnTo>
                <a:lnTo>
                  <a:pt x="2466353" y="567575"/>
                </a:lnTo>
                <a:lnTo>
                  <a:pt x="2492482" y="604936"/>
                </a:lnTo>
                <a:lnTo>
                  <a:pt x="2517436" y="643198"/>
                </a:lnTo>
                <a:lnTo>
                  <a:pt x="2541188" y="682331"/>
                </a:lnTo>
                <a:lnTo>
                  <a:pt x="2563710" y="722309"/>
                </a:lnTo>
                <a:lnTo>
                  <a:pt x="2584976" y="763103"/>
                </a:lnTo>
                <a:lnTo>
                  <a:pt x="2604958" y="804686"/>
                </a:lnTo>
                <a:lnTo>
                  <a:pt x="2623630" y="847030"/>
                </a:lnTo>
                <a:lnTo>
                  <a:pt x="2640964" y="890107"/>
                </a:lnTo>
                <a:lnTo>
                  <a:pt x="2656933" y="933889"/>
                </a:lnTo>
                <a:lnTo>
                  <a:pt x="2671509" y="978349"/>
                </a:lnTo>
                <a:lnTo>
                  <a:pt x="2684667" y="1023457"/>
                </a:lnTo>
                <a:lnTo>
                  <a:pt x="2696378" y="1069188"/>
                </a:lnTo>
                <a:lnTo>
                  <a:pt x="2706616" y="1115512"/>
                </a:lnTo>
                <a:lnTo>
                  <a:pt x="2715353" y="1162402"/>
                </a:lnTo>
                <a:lnTo>
                  <a:pt x="2722562" y="1209830"/>
                </a:lnTo>
                <a:lnTo>
                  <a:pt x="2728216" y="1257768"/>
                </a:lnTo>
                <a:lnTo>
                  <a:pt x="2732289" y="1306189"/>
                </a:lnTo>
                <a:lnTo>
                  <a:pt x="2734752" y="1355064"/>
                </a:lnTo>
                <a:lnTo>
                  <a:pt x="2735579" y="1404366"/>
                </a:lnTo>
                <a:lnTo>
                  <a:pt x="2734752" y="1453669"/>
                </a:lnTo>
                <a:lnTo>
                  <a:pt x="2732289" y="1502545"/>
                </a:lnTo>
                <a:lnTo>
                  <a:pt x="2728216" y="1550967"/>
                </a:lnTo>
                <a:lnTo>
                  <a:pt x="2722562" y="1598906"/>
                </a:lnTo>
                <a:lnTo>
                  <a:pt x="2715353" y="1646336"/>
                </a:lnTo>
                <a:lnTo>
                  <a:pt x="2706616" y="1693227"/>
                </a:lnTo>
                <a:lnTo>
                  <a:pt x="2696378" y="1739551"/>
                </a:lnTo>
                <a:lnTo>
                  <a:pt x="2684667" y="1785283"/>
                </a:lnTo>
                <a:lnTo>
                  <a:pt x="2671509" y="1830392"/>
                </a:lnTo>
                <a:lnTo>
                  <a:pt x="2656933" y="1874852"/>
                </a:lnTo>
                <a:lnTo>
                  <a:pt x="2640964" y="1918634"/>
                </a:lnTo>
                <a:lnTo>
                  <a:pt x="2623630" y="1961712"/>
                </a:lnTo>
                <a:lnTo>
                  <a:pt x="2604958" y="2004056"/>
                </a:lnTo>
                <a:lnTo>
                  <a:pt x="2584976" y="2045639"/>
                </a:lnTo>
                <a:lnTo>
                  <a:pt x="2563710" y="2086434"/>
                </a:lnTo>
                <a:lnTo>
                  <a:pt x="2541188" y="2126411"/>
                </a:lnTo>
                <a:lnTo>
                  <a:pt x="2517436" y="2165545"/>
                </a:lnTo>
                <a:lnTo>
                  <a:pt x="2492482" y="2203806"/>
                </a:lnTo>
                <a:lnTo>
                  <a:pt x="2466353" y="2241167"/>
                </a:lnTo>
                <a:lnTo>
                  <a:pt x="2439076" y="2277599"/>
                </a:lnTo>
                <a:lnTo>
                  <a:pt x="2410678" y="2313076"/>
                </a:lnTo>
                <a:lnTo>
                  <a:pt x="2381187" y="2347570"/>
                </a:lnTo>
                <a:lnTo>
                  <a:pt x="2350629" y="2381051"/>
                </a:lnTo>
                <a:lnTo>
                  <a:pt x="2319031" y="2413493"/>
                </a:lnTo>
                <a:lnTo>
                  <a:pt x="2286421" y="2444868"/>
                </a:lnTo>
                <a:lnTo>
                  <a:pt x="2252826" y="2475148"/>
                </a:lnTo>
                <a:lnTo>
                  <a:pt x="2218273" y="2504305"/>
                </a:lnTo>
                <a:lnTo>
                  <a:pt x="2182789" y="2532311"/>
                </a:lnTo>
                <a:lnTo>
                  <a:pt x="2146401" y="2559138"/>
                </a:lnTo>
                <a:lnTo>
                  <a:pt x="2109136" y="2584759"/>
                </a:lnTo>
                <a:lnTo>
                  <a:pt x="2071022" y="2609146"/>
                </a:lnTo>
                <a:lnTo>
                  <a:pt x="2032085" y="2632270"/>
                </a:lnTo>
                <a:lnTo>
                  <a:pt x="1992354" y="2654104"/>
                </a:lnTo>
                <a:lnTo>
                  <a:pt x="1951853" y="2674620"/>
                </a:lnTo>
                <a:lnTo>
                  <a:pt x="1910612" y="2693791"/>
                </a:lnTo>
                <a:lnTo>
                  <a:pt x="1868657" y="2711588"/>
                </a:lnTo>
                <a:lnTo>
                  <a:pt x="1826015" y="2727983"/>
                </a:lnTo>
                <a:lnTo>
                  <a:pt x="1782714" y="2742950"/>
                </a:lnTo>
                <a:lnTo>
                  <a:pt x="1738780" y="2756459"/>
                </a:lnTo>
                <a:lnTo>
                  <a:pt x="1694240" y="2768483"/>
                </a:lnTo>
                <a:lnTo>
                  <a:pt x="1649122" y="2778994"/>
                </a:lnTo>
                <a:lnTo>
                  <a:pt x="1603453" y="2787964"/>
                </a:lnTo>
                <a:lnTo>
                  <a:pt x="1557260" y="2795366"/>
                </a:lnTo>
                <a:lnTo>
                  <a:pt x="1510570" y="2801172"/>
                </a:lnTo>
                <a:lnTo>
                  <a:pt x="1463410" y="2805353"/>
                </a:lnTo>
                <a:lnTo>
                  <a:pt x="1415808" y="2807882"/>
                </a:lnTo>
                <a:lnTo>
                  <a:pt x="1367789" y="2808732"/>
                </a:lnTo>
                <a:lnTo>
                  <a:pt x="1319771" y="2807882"/>
                </a:lnTo>
                <a:lnTo>
                  <a:pt x="1272169" y="2805353"/>
                </a:lnTo>
                <a:lnTo>
                  <a:pt x="1225009" y="2801172"/>
                </a:lnTo>
                <a:lnTo>
                  <a:pt x="1178319" y="2795366"/>
                </a:lnTo>
                <a:lnTo>
                  <a:pt x="1132126" y="2787964"/>
                </a:lnTo>
                <a:lnTo>
                  <a:pt x="1086457" y="2778994"/>
                </a:lnTo>
                <a:lnTo>
                  <a:pt x="1041339" y="2768483"/>
                </a:lnTo>
                <a:lnTo>
                  <a:pt x="996799" y="2756459"/>
                </a:lnTo>
                <a:lnTo>
                  <a:pt x="952865" y="2742950"/>
                </a:lnTo>
                <a:lnTo>
                  <a:pt x="909564" y="2727983"/>
                </a:lnTo>
                <a:lnTo>
                  <a:pt x="866922" y="2711588"/>
                </a:lnTo>
                <a:lnTo>
                  <a:pt x="824967" y="2693791"/>
                </a:lnTo>
                <a:lnTo>
                  <a:pt x="783726" y="2674620"/>
                </a:lnTo>
                <a:lnTo>
                  <a:pt x="743225" y="2654104"/>
                </a:lnTo>
                <a:lnTo>
                  <a:pt x="703494" y="2632270"/>
                </a:lnTo>
                <a:lnTo>
                  <a:pt x="664557" y="2609146"/>
                </a:lnTo>
                <a:lnTo>
                  <a:pt x="626443" y="2584759"/>
                </a:lnTo>
                <a:lnTo>
                  <a:pt x="589178" y="2559138"/>
                </a:lnTo>
                <a:lnTo>
                  <a:pt x="552790" y="2532311"/>
                </a:lnTo>
                <a:lnTo>
                  <a:pt x="517306" y="2504305"/>
                </a:lnTo>
                <a:lnTo>
                  <a:pt x="482753" y="2475148"/>
                </a:lnTo>
                <a:lnTo>
                  <a:pt x="449158" y="2444868"/>
                </a:lnTo>
                <a:lnTo>
                  <a:pt x="416548" y="2413493"/>
                </a:lnTo>
                <a:lnTo>
                  <a:pt x="384950" y="2381051"/>
                </a:lnTo>
                <a:lnTo>
                  <a:pt x="354392" y="2347570"/>
                </a:lnTo>
                <a:lnTo>
                  <a:pt x="324901" y="2313076"/>
                </a:lnTo>
                <a:lnTo>
                  <a:pt x="296503" y="2277599"/>
                </a:lnTo>
                <a:lnTo>
                  <a:pt x="269226" y="2241167"/>
                </a:lnTo>
                <a:lnTo>
                  <a:pt x="243097" y="2203806"/>
                </a:lnTo>
                <a:lnTo>
                  <a:pt x="218143" y="2165545"/>
                </a:lnTo>
                <a:lnTo>
                  <a:pt x="194391" y="2126411"/>
                </a:lnTo>
                <a:lnTo>
                  <a:pt x="171869" y="2086434"/>
                </a:lnTo>
                <a:lnTo>
                  <a:pt x="150603" y="2045639"/>
                </a:lnTo>
                <a:lnTo>
                  <a:pt x="130621" y="2004056"/>
                </a:lnTo>
                <a:lnTo>
                  <a:pt x="111949" y="1961712"/>
                </a:lnTo>
                <a:lnTo>
                  <a:pt x="94615" y="1918634"/>
                </a:lnTo>
                <a:lnTo>
                  <a:pt x="78646" y="1874852"/>
                </a:lnTo>
                <a:lnTo>
                  <a:pt x="64070" y="1830392"/>
                </a:lnTo>
                <a:lnTo>
                  <a:pt x="50912" y="1785283"/>
                </a:lnTo>
                <a:lnTo>
                  <a:pt x="39201" y="1739551"/>
                </a:lnTo>
                <a:lnTo>
                  <a:pt x="28963" y="1693227"/>
                </a:lnTo>
                <a:lnTo>
                  <a:pt x="20226" y="1646336"/>
                </a:lnTo>
                <a:lnTo>
                  <a:pt x="13017" y="1598906"/>
                </a:lnTo>
                <a:lnTo>
                  <a:pt x="7363" y="1550967"/>
                </a:lnTo>
                <a:lnTo>
                  <a:pt x="3290" y="1502545"/>
                </a:lnTo>
                <a:lnTo>
                  <a:pt x="827" y="1453669"/>
                </a:lnTo>
                <a:lnTo>
                  <a:pt x="0" y="1404366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2393950" y="4229557"/>
            <a:ext cx="1767205" cy="20383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 indent="-4445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Times New Roman"/>
                <a:cs typeface="Times New Roman"/>
              </a:rPr>
              <a:t>У 2018р. </a:t>
            </a:r>
            <a:r>
              <a:rPr dirty="0" sz="1200" spc="-5">
                <a:latin typeface="Times New Roman"/>
                <a:cs typeface="Times New Roman"/>
              </a:rPr>
              <a:t>проф. Мальська  М.П. </a:t>
            </a:r>
            <a:r>
              <a:rPr dirty="0" sz="1200">
                <a:latin typeface="Times New Roman"/>
                <a:cs typeface="Times New Roman"/>
              </a:rPr>
              <a:t>брала </a:t>
            </a:r>
            <a:r>
              <a:rPr dirty="0" sz="1200" spc="-10">
                <a:latin typeface="Times New Roman"/>
                <a:cs typeface="Times New Roman"/>
              </a:rPr>
              <a:t>участь </a:t>
            </a:r>
            <a:r>
              <a:rPr dirty="0" sz="1200">
                <a:latin typeface="Times New Roman"/>
                <a:cs typeface="Times New Roman"/>
              </a:rPr>
              <a:t>у  </a:t>
            </a:r>
            <a:r>
              <a:rPr dirty="0" sz="1200" spc="-5">
                <a:latin typeface="Times New Roman"/>
                <a:cs typeface="Times New Roman"/>
              </a:rPr>
              <a:t>програмі </a:t>
            </a:r>
            <a:r>
              <a:rPr dirty="0" sz="1200" spc="-10">
                <a:latin typeface="Times New Roman"/>
                <a:cs typeface="Times New Roman"/>
              </a:rPr>
              <a:t>Робочої </a:t>
            </a:r>
            <a:r>
              <a:rPr dirty="0" sz="1200" spc="-15">
                <a:latin typeface="Times New Roman"/>
                <a:cs typeface="Times New Roman"/>
              </a:rPr>
              <a:t>групи </a:t>
            </a:r>
            <a:r>
              <a:rPr dirty="0" sz="1200" spc="5">
                <a:latin typeface="Times New Roman"/>
                <a:cs typeface="Times New Roman"/>
              </a:rPr>
              <a:t>та  </a:t>
            </a:r>
            <a:r>
              <a:rPr dirty="0" sz="1200">
                <a:latin typeface="Times New Roman"/>
                <a:cs typeface="Times New Roman"/>
              </a:rPr>
              <a:t>в </a:t>
            </a:r>
            <a:r>
              <a:rPr dirty="0" sz="1200" spc="-10">
                <a:latin typeface="Times New Roman"/>
                <a:cs typeface="Times New Roman"/>
              </a:rPr>
              <a:t>Координаційній </a:t>
            </a:r>
            <a:r>
              <a:rPr dirty="0" sz="1200" spc="-5">
                <a:latin typeface="Times New Roman"/>
                <a:cs typeface="Times New Roman"/>
              </a:rPr>
              <a:t>раді </a:t>
            </a:r>
            <a:r>
              <a:rPr dirty="0" sz="1200">
                <a:latin typeface="Times New Roman"/>
                <a:cs typeface="Times New Roman"/>
              </a:rPr>
              <a:t>з  питань </a:t>
            </a:r>
            <a:r>
              <a:rPr dirty="0" sz="1200" spc="-10">
                <a:latin typeface="Times New Roman"/>
                <a:cs typeface="Times New Roman"/>
              </a:rPr>
              <a:t>туризму  </a:t>
            </a:r>
            <a:r>
              <a:rPr dirty="0" sz="1200" spc="-15">
                <a:latin typeface="Times New Roman"/>
                <a:cs typeface="Times New Roman"/>
              </a:rPr>
              <a:t>MONITOR </a:t>
            </a:r>
            <a:r>
              <a:rPr dirty="0" sz="1200" spc="-5">
                <a:latin typeface="Times New Roman"/>
                <a:cs typeface="Times New Roman"/>
              </a:rPr>
              <a:t>GROUP</a:t>
            </a:r>
            <a:r>
              <a:rPr dirty="0" sz="1200" spc="2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фонду</a:t>
            </a:r>
            <a:endParaRPr sz="1200">
              <a:latin typeface="Times New Roman"/>
              <a:cs typeface="Times New Roman"/>
            </a:endParaRPr>
          </a:p>
          <a:p>
            <a:pPr algn="ctr" marL="24765" marR="22860">
              <a:lnSpc>
                <a:spcPct val="100000"/>
              </a:lnSpc>
              <a:spcBef>
                <a:spcPts val="5"/>
              </a:spcBef>
            </a:pPr>
            <a:r>
              <a:rPr dirty="0" sz="1200" spc="-10">
                <a:latin typeface="Times New Roman"/>
                <a:cs typeface="Times New Roman"/>
              </a:rPr>
              <a:t>«Ефективне </a:t>
            </a:r>
            <a:r>
              <a:rPr dirty="0" sz="1200" spc="-5">
                <a:latin typeface="Times New Roman"/>
                <a:cs typeface="Times New Roman"/>
              </a:rPr>
              <a:t>управління» </a:t>
            </a:r>
            <a:r>
              <a:rPr dirty="0" sz="1200">
                <a:latin typeface="Times New Roman"/>
                <a:cs typeface="Times New Roman"/>
              </a:rPr>
              <a:t>з  </a:t>
            </a:r>
            <a:r>
              <a:rPr dirty="0" sz="1200" spc="-5">
                <a:latin typeface="Times New Roman"/>
                <a:cs typeface="Times New Roman"/>
              </a:rPr>
              <a:t>програми </a:t>
            </a:r>
            <a:r>
              <a:rPr dirty="0" sz="1200" spc="-10">
                <a:latin typeface="Times New Roman"/>
                <a:cs typeface="Times New Roman"/>
              </a:rPr>
              <a:t>економічного  </a:t>
            </a:r>
            <a:r>
              <a:rPr dirty="0" sz="1200" spc="-5">
                <a:latin typeface="Times New Roman"/>
                <a:cs typeface="Times New Roman"/>
              </a:rPr>
              <a:t>розвитку </a:t>
            </a:r>
            <a:r>
              <a:rPr dirty="0" sz="1200" spc="5">
                <a:latin typeface="Times New Roman"/>
                <a:cs typeface="Times New Roman"/>
              </a:rPr>
              <a:t>та </a:t>
            </a:r>
            <a:r>
              <a:rPr dirty="0" sz="1200">
                <a:latin typeface="Times New Roman"/>
                <a:cs typeface="Times New Roman"/>
              </a:rPr>
              <a:t>підвищення  </a:t>
            </a:r>
            <a:r>
              <a:rPr dirty="0" sz="1200" spc="-10">
                <a:latin typeface="Times New Roman"/>
                <a:cs typeface="Times New Roman"/>
              </a:rPr>
              <a:t>конкурентоспроможності  </a:t>
            </a:r>
            <a:r>
              <a:rPr dirty="0" sz="1200">
                <a:latin typeface="Times New Roman"/>
                <a:cs typeface="Times New Roman"/>
              </a:rPr>
              <a:t>міста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Львова.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212335" y="1988820"/>
            <a:ext cx="2449195" cy="2636520"/>
          </a:xfrm>
          <a:custGeom>
            <a:avLst/>
            <a:gdLst/>
            <a:ahLst/>
            <a:cxnLst/>
            <a:rect l="l" t="t" r="r" b="b"/>
            <a:pathLst>
              <a:path w="2449195" h="2636520">
                <a:moveTo>
                  <a:pt x="0" y="1318259"/>
                </a:moveTo>
                <a:lnTo>
                  <a:pt x="844" y="1268836"/>
                </a:lnTo>
                <a:lnTo>
                  <a:pt x="3358" y="1219872"/>
                </a:lnTo>
                <a:lnTo>
                  <a:pt x="7512" y="1171399"/>
                </a:lnTo>
                <a:lnTo>
                  <a:pt x="13277" y="1123449"/>
                </a:lnTo>
                <a:lnTo>
                  <a:pt x="20622" y="1076053"/>
                </a:lnTo>
                <a:lnTo>
                  <a:pt x="29519" y="1029245"/>
                </a:lnTo>
                <a:lnTo>
                  <a:pt x="39937" y="983055"/>
                </a:lnTo>
                <a:lnTo>
                  <a:pt x="51846" y="937515"/>
                </a:lnTo>
                <a:lnTo>
                  <a:pt x="65219" y="892658"/>
                </a:lnTo>
                <a:lnTo>
                  <a:pt x="80024" y="848515"/>
                </a:lnTo>
                <a:lnTo>
                  <a:pt x="96232" y="805118"/>
                </a:lnTo>
                <a:lnTo>
                  <a:pt x="113813" y="762499"/>
                </a:lnTo>
                <a:lnTo>
                  <a:pt x="132739" y="720689"/>
                </a:lnTo>
                <a:lnTo>
                  <a:pt x="152979" y="679721"/>
                </a:lnTo>
                <a:lnTo>
                  <a:pt x="174504" y="639627"/>
                </a:lnTo>
                <a:lnTo>
                  <a:pt x="197284" y="600437"/>
                </a:lnTo>
                <a:lnTo>
                  <a:pt x="221289" y="562185"/>
                </a:lnTo>
                <a:lnTo>
                  <a:pt x="246490" y="524902"/>
                </a:lnTo>
                <a:lnTo>
                  <a:pt x="272858" y="488619"/>
                </a:lnTo>
                <a:lnTo>
                  <a:pt x="300363" y="453369"/>
                </a:lnTo>
                <a:lnTo>
                  <a:pt x="328974" y="419184"/>
                </a:lnTo>
                <a:lnTo>
                  <a:pt x="358663" y="386095"/>
                </a:lnTo>
                <a:lnTo>
                  <a:pt x="389400" y="354135"/>
                </a:lnTo>
                <a:lnTo>
                  <a:pt x="421156" y="323334"/>
                </a:lnTo>
                <a:lnTo>
                  <a:pt x="453900" y="293726"/>
                </a:lnTo>
                <a:lnTo>
                  <a:pt x="487603" y="265341"/>
                </a:lnTo>
                <a:lnTo>
                  <a:pt x="522236" y="238212"/>
                </a:lnTo>
                <a:lnTo>
                  <a:pt x="557769" y="212370"/>
                </a:lnTo>
                <a:lnTo>
                  <a:pt x="594172" y="187848"/>
                </a:lnTo>
                <a:lnTo>
                  <a:pt x="631416" y="164677"/>
                </a:lnTo>
                <a:lnTo>
                  <a:pt x="669471" y="142889"/>
                </a:lnTo>
                <a:lnTo>
                  <a:pt x="708308" y="122516"/>
                </a:lnTo>
                <a:lnTo>
                  <a:pt x="747897" y="103590"/>
                </a:lnTo>
                <a:lnTo>
                  <a:pt x="788207" y="86142"/>
                </a:lnTo>
                <a:lnTo>
                  <a:pt x="829211" y="70205"/>
                </a:lnTo>
                <a:lnTo>
                  <a:pt x="870878" y="55810"/>
                </a:lnTo>
                <a:lnTo>
                  <a:pt x="913178" y="42990"/>
                </a:lnTo>
                <a:lnTo>
                  <a:pt x="956083" y="31775"/>
                </a:lnTo>
                <a:lnTo>
                  <a:pt x="999561" y="22199"/>
                </a:lnTo>
                <a:lnTo>
                  <a:pt x="1043585" y="14292"/>
                </a:lnTo>
                <a:lnTo>
                  <a:pt x="1088123" y="8087"/>
                </a:lnTo>
                <a:lnTo>
                  <a:pt x="1133147" y="3615"/>
                </a:lnTo>
                <a:lnTo>
                  <a:pt x="1178627" y="909"/>
                </a:lnTo>
                <a:lnTo>
                  <a:pt x="1224534" y="0"/>
                </a:lnTo>
                <a:lnTo>
                  <a:pt x="1270440" y="909"/>
                </a:lnTo>
                <a:lnTo>
                  <a:pt x="1315920" y="3615"/>
                </a:lnTo>
                <a:lnTo>
                  <a:pt x="1360944" y="8087"/>
                </a:lnTo>
                <a:lnTo>
                  <a:pt x="1405482" y="14292"/>
                </a:lnTo>
                <a:lnTo>
                  <a:pt x="1449506" y="22199"/>
                </a:lnTo>
                <a:lnTo>
                  <a:pt x="1492984" y="31775"/>
                </a:lnTo>
                <a:lnTo>
                  <a:pt x="1535889" y="42990"/>
                </a:lnTo>
                <a:lnTo>
                  <a:pt x="1578189" y="55810"/>
                </a:lnTo>
                <a:lnTo>
                  <a:pt x="1619856" y="70205"/>
                </a:lnTo>
                <a:lnTo>
                  <a:pt x="1660860" y="86142"/>
                </a:lnTo>
                <a:lnTo>
                  <a:pt x="1701170" y="103590"/>
                </a:lnTo>
                <a:lnTo>
                  <a:pt x="1740759" y="122516"/>
                </a:lnTo>
                <a:lnTo>
                  <a:pt x="1779596" y="142889"/>
                </a:lnTo>
                <a:lnTo>
                  <a:pt x="1817651" y="164677"/>
                </a:lnTo>
                <a:lnTo>
                  <a:pt x="1854895" y="187848"/>
                </a:lnTo>
                <a:lnTo>
                  <a:pt x="1891298" y="212370"/>
                </a:lnTo>
                <a:lnTo>
                  <a:pt x="1926831" y="238212"/>
                </a:lnTo>
                <a:lnTo>
                  <a:pt x="1961464" y="265341"/>
                </a:lnTo>
                <a:lnTo>
                  <a:pt x="1995167" y="293726"/>
                </a:lnTo>
                <a:lnTo>
                  <a:pt x="2027911" y="323334"/>
                </a:lnTo>
                <a:lnTo>
                  <a:pt x="2059667" y="354135"/>
                </a:lnTo>
                <a:lnTo>
                  <a:pt x="2090404" y="386095"/>
                </a:lnTo>
                <a:lnTo>
                  <a:pt x="2120093" y="419184"/>
                </a:lnTo>
                <a:lnTo>
                  <a:pt x="2148704" y="453369"/>
                </a:lnTo>
                <a:lnTo>
                  <a:pt x="2176209" y="488619"/>
                </a:lnTo>
                <a:lnTo>
                  <a:pt x="2202577" y="524902"/>
                </a:lnTo>
                <a:lnTo>
                  <a:pt x="2227778" y="562185"/>
                </a:lnTo>
                <a:lnTo>
                  <a:pt x="2251783" y="600437"/>
                </a:lnTo>
                <a:lnTo>
                  <a:pt x="2274563" y="639627"/>
                </a:lnTo>
                <a:lnTo>
                  <a:pt x="2296088" y="679721"/>
                </a:lnTo>
                <a:lnTo>
                  <a:pt x="2316328" y="720689"/>
                </a:lnTo>
                <a:lnTo>
                  <a:pt x="2335254" y="762499"/>
                </a:lnTo>
                <a:lnTo>
                  <a:pt x="2352835" y="805118"/>
                </a:lnTo>
                <a:lnTo>
                  <a:pt x="2369043" y="848515"/>
                </a:lnTo>
                <a:lnTo>
                  <a:pt x="2383848" y="892658"/>
                </a:lnTo>
                <a:lnTo>
                  <a:pt x="2397221" y="937515"/>
                </a:lnTo>
                <a:lnTo>
                  <a:pt x="2409130" y="983055"/>
                </a:lnTo>
                <a:lnTo>
                  <a:pt x="2419548" y="1029245"/>
                </a:lnTo>
                <a:lnTo>
                  <a:pt x="2428445" y="1076053"/>
                </a:lnTo>
                <a:lnTo>
                  <a:pt x="2435790" y="1123449"/>
                </a:lnTo>
                <a:lnTo>
                  <a:pt x="2441555" y="1171399"/>
                </a:lnTo>
                <a:lnTo>
                  <a:pt x="2445709" y="1219872"/>
                </a:lnTo>
                <a:lnTo>
                  <a:pt x="2448223" y="1268836"/>
                </a:lnTo>
                <a:lnTo>
                  <a:pt x="2449067" y="1318259"/>
                </a:lnTo>
                <a:lnTo>
                  <a:pt x="2448223" y="1367683"/>
                </a:lnTo>
                <a:lnTo>
                  <a:pt x="2445709" y="1416647"/>
                </a:lnTo>
                <a:lnTo>
                  <a:pt x="2441555" y="1465120"/>
                </a:lnTo>
                <a:lnTo>
                  <a:pt x="2435790" y="1513070"/>
                </a:lnTo>
                <a:lnTo>
                  <a:pt x="2428445" y="1560466"/>
                </a:lnTo>
                <a:lnTo>
                  <a:pt x="2419548" y="1607274"/>
                </a:lnTo>
                <a:lnTo>
                  <a:pt x="2409130" y="1653464"/>
                </a:lnTo>
                <a:lnTo>
                  <a:pt x="2397221" y="1699004"/>
                </a:lnTo>
                <a:lnTo>
                  <a:pt x="2383848" y="1743861"/>
                </a:lnTo>
                <a:lnTo>
                  <a:pt x="2369043" y="1788004"/>
                </a:lnTo>
                <a:lnTo>
                  <a:pt x="2352835" y="1831401"/>
                </a:lnTo>
                <a:lnTo>
                  <a:pt x="2335254" y="1874020"/>
                </a:lnTo>
                <a:lnTo>
                  <a:pt x="2316328" y="1915830"/>
                </a:lnTo>
                <a:lnTo>
                  <a:pt x="2296088" y="1956798"/>
                </a:lnTo>
                <a:lnTo>
                  <a:pt x="2274563" y="1996892"/>
                </a:lnTo>
                <a:lnTo>
                  <a:pt x="2251783" y="2036082"/>
                </a:lnTo>
                <a:lnTo>
                  <a:pt x="2227778" y="2074334"/>
                </a:lnTo>
                <a:lnTo>
                  <a:pt x="2202577" y="2111617"/>
                </a:lnTo>
                <a:lnTo>
                  <a:pt x="2176209" y="2147900"/>
                </a:lnTo>
                <a:lnTo>
                  <a:pt x="2148704" y="2183150"/>
                </a:lnTo>
                <a:lnTo>
                  <a:pt x="2120093" y="2217335"/>
                </a:lnTo>
                <a:lnTo>
                  <a:pt x="2090404" y="2250424"/>
                </a:lnTo>
                <a:lnTo>
                  <a:pt x="2059667" y="2282384"/>
                </a:lnTo>
                <a:lnTo>
                  <a:pt x="2027911" y="2313185"/>
                </a:lnTo>
                <a:lnTo>
                  <a:pt x="1995167" y="2342793"/>
                </a:lnTo>
                <a:lnTo>
                  <a:pt x="1961464" y="2371178"/>
                </a:lnTo>
                <a:lnTo>
                  <a:pt x="1926831" y="2398307"/>
                </a:lnTo>
                <a:lnTo>
                  <a:pt x="1891298" y="2424149"/>
                </a:lnTo>
                <a:lnTo>
                  <a:pt x="1854895" y="2448671"/>
                </a:lnTo>
                <a:lnTo>
                  <a:pt x="1817651" y="2471842"/>
                </a:lnTo>
                <a:lnTo>
                  <a:pt x="1779596" y="2493630"/>
                </a:lnTo>
                <a:lnTo>
                  <a:pt x="1740759" y="2514003"/>
                </a:lnTo>
                <a:lnTo>
                  <a:pt x="1701170" y="2532929"/>
                </a:lnTo>
                <a:lnTo>
                  <a:pt x="1660860" y="2550377"/>
                </a:lnTo>
                <a:lnTo>
                  <a:pt x="1619856" y="2566314"/>
                </a:lnTo>
                <a:lnTo>
                  <a:pt x="1578189" y="2580709"/>
                </a:lnTo>
                <a:lnTo>
                  <a:pt x="1535889" y="2593529"/>
                </a:lnTo>
                <a:lnTo>
                  <a:pt x="1492984" y="2604744"/>
                </a:lnTo>
                <a:lnTo>
                  <a:pt x="1449506" y="2614320"/>
                </a:lnTo>
                <a:lnTo>
                  <a:pt x="1405482" y="2622227"/>
                </a:lnTo>
                <a:lnTo>
                  <a:pt x="1360944" y="2628432"/>
                </a:lnTo>
                <a:lnTo>
                  <a:pt x="1315920" y="2632904"/>
                </a:lnTo>
                <a:lnTo>
                  <a:pt x="1270440" y="2635610"/>
                </a:lnTo>
                <a:lnTo>
                  <a:pt x="1224534" y="2636519"/>
                </a:lnTo>
                <a:lnTo>
                  <a:pt x="1178627" y="2635610"/>
                </a:lnTo>
                <a:lnTo>
                  <a:pt x="1133147" y="2632904"/>
                </a:lnTo>
                <a:lnTo>
                  <a:pt x="1088123" y="2628432"/>
                </a:lnTo>
                <a:lnTo>
                  <a:pt x="1043585" y="2622227"/>
                </a:lnTo>
                <a:lnTo>
                  <a:pt x="999561" y="2614320"/>
                </a:lnTo>
                <a:lnTo>
                  <a:pt x="956083" y="2604744"/>
                </a:lnTo>
                <a:lnTo>
                  <a:pt x="913178" y="2593529"/>
                </a:lnTo>
                <a:lnTo>
                  <a:pt x="870878" y="2580709"/>
                </a:lnTo>
                <a:lnTo>
                  <a:pt x="829211" y="2566314"/>
                </a:lnTo>
                <a:lnTo>
                  <a:pt x="788207" y="2550377"/>
                </a:lnTo>
                <a:lnTo>
                  <a:pt x="747897" y="2532929"/>
                </a:lnTo>
                <a:lnTo>
                  <a:pt x="708308" y="2514003"/>
                </a:lnTo>
                <a:lnTo>
                  <a:pt x="669471" y="2493630"/>
                </a:lnTo>
                <a:lnTo>
                  <a:pt x="631416" y="2471842"/>
                </a:lnTo>
                <a:lnTo>
                  <a:pt x="594172" y="2448671"/>
                </a:lnTo>
                <a:lnTo>
                  <a:pt x="557769" y="2424149"/>
                </a:lnTo>
                <a:lnTo>
                  <a:pt x="522236" y="2398307"/>
                </a:lnTo>
                <a:lnTo>
                  <a:pt x="487603" y="2371178"/>
                </a:lnTo>
                <a:lnTo>
                  <a:pt x="453900" y="2342793"/>
                </a:lnTo>
                <a:lnTo>
                  <a:pt x="421156" y="2313185"/>
                </a:lnTo>
                <a:lnTo>
                  <a:pt x="389400" y="2282384"/>
                </a:lnTo>
                <a:lnTo>
                  <a:pt x="358663" y="2250424"/>
                </a:lnTo>
                <a:lnTo>
                  <a:pt x="328974" y="2217335"/>
                </a:lnTo>
                <a:lnTo>
                  <a:pt x="300363" y="2183150"/>
                </a:lnTo>
                <a:lnTo>
                  <a:pt x="272858" y="2147900"/>
                </a:lnTo>
                <a:lnTo>
                  <a:pt x="246490" y="2111617"/>
                </a:lnTo>
                <a:lnTo>
                  <a:pt x="221289" y="2074334"/>
                </a:lnTo>
                <a:lnTo>
                  <a:pt x="197284" y="2036082"/>
                </a:lnTo>
                <a:lnTo>
                  <a:pt x="174504" y="1996892"/>
                </a:lnTo>
                <a:lnTo>
                  <a:pt x="152979" y="1956798"/>
                </a:lnTo>
                <a:lnTo>
                  <a:pt x="132739" y="1915830"/>
                </a:lnTo>
                <a:lnTo>
                  <a:pt x="113813" y="1874020"/>
                </a:lnTo>
                <a:lnTo>
                  <a:pt x="96232" y="1831401"/>
                </a:lnTo>
                <a:lnTo>
                  <a:pt x="80024" y="1788004"/>
                </a:lnTo>
                <a:lnTo>
                  <a:pt x="65219" y="1743861"/>
                </a:lnTo>
                <a:lnTo>
                  <a:pt x="51846" y="1699004"/>
                </a:lnTo>
                <a:lnTo>
                  <a:pt x="39937" y="1653464"/>
                </a:lnTo>
                <a:lnTo>
                  <a:pt x="29519" y="1607274"/>
                </a:lnTo>
                <a:lnTo>
                  <a:pt x="20622" y="1560466"/>
                </a:lnTo>
                <a:lnTo>
                  <a:pt x="13277" y="1513070"/>
                </a:lnTo>
                <a:lnTo>
                  <a:pt x="7512" y="1465120"/>
                </a:lnTo>
                <a:lnTo>
                  <a:pt x="3358" y="1416647"/>
                </a:lnTo>
                <a:lnTo>
                  <a:pt x="844" y="1367683"/>
                </a:lnTo>
                <a:lnTo>
                  <a:pt x="0" y="1318259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4671821" y="2402839"/>
            <a:ext cx="1527175" cy="19469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ctr" marL="12700" marR="5080" indent="635">
              <a:lnSpc>
                <a:spcPct val="100000"/>
              </a:lnSpc>
              <a:spcBef>
                <a:spcPts val="105"/>
              </a:spcBef>
            </a:pPr>
            <a:r>
              <a:rPr dirty="0" sz="1400">
                <a:latin typeface="Times New Roman"/>
                <a:cs typeface="Times New Roman"/>
              </a:rPr>
              <a:t>З 2018р. проф.  </a:t>
            </a:r>
            <a:r>
              <a:rPr dirty="0" sz="1400" spc="-5">
                <a:latin typeface="Times New Roman"/>
                <a:cs typeface="Times New Roman"/>
              </a:rPr>
              <a:t>Мальська М.П.  увійшла </a:t>
            </a:r>
            <a:r>
              <a:rPr dirty="0" sz="1400">
                <a:latin typeface="Times New Roman"/>
                <a:cs typeface="Times New Roman"/>
              </a:rPr>
              <a:t>до складу  </a:t>
            </a:r>
            <a:r>
              <a:rPr dirty="0" sz="1400" spc="-5">
                <a:latin typeface="Times New Roman"/>
                <a:cs typeface="Times New Roman"/>
              </a:rPr>
              <a:t>робочої </a:t>
            </a:r>
            <a:r>
              <a:rPr dirty="0" sz="1400" spc="-10">
                <a:latin typeface="Times New Roman"/>
                <a:cs typeface="Times New Roman"/>
              </a:rPr>
              <a:t>групи </a:t>
            </a:r>
            <a:r>
              <a:rPr dirty="0" sz="1400">
                <a:latin typeface="Times New Roman"/>
                <a:cs typeface="Times New Roman"/>
              </a:rPr>
              <a:t>з  розробки</a:t>
            </a:r>
            <a:r>
              <a:rPr dirty="0" sz="1400" spc="-10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Концепції  туристичного  </a:t>
            </a:r>
            <a:r>
              <a:rPr dirty="0" sz="1400" spc="-5">
                <a:latin typeface="Times New Roman"/>
                <a:cs typeface="Times New Roman"/>
              </a:rPr>
              <a:t>навантаження на  громадський  </a:t>
            </a:r>
            <a:r>
              <a:rPr dirty="0" sz="1400" spc="5">
                <a:latin typeface="Times New Roman"/>
                <a:cs typeface="Times New Roman"/>
              </a:rPr>
              <a:t>простір</a:t>
            </a:r>
            <a:r>
              <a:rPr dirty="0" sz="1400" spc="-5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Львова.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300215" y="3933444"/>
            <a:ext cx="2627630" cy="2708275"/>
          </a:xfrm>
          <a:custGeom>
            <a:avLst/>
            <a:gdLst/>
            <a:ahLst/>
            <a:cxnLst/>
            <a:rect l="l" t="t" r="r" b="b"/>
            <a:pathLst>
              <a:path w="2627629" h="2708275">
                <a:moveTo>
                  <a:pt x="0" y="1354073"/>
                </a:moveTo>
                <a:lnTo>
                  <a:pt x="829" y="1305511"/>
                </a:lnTo>
                <a:lnTo>
                  <a:pt x="3298" y="1257378"/>
                </a:lnTo>
                <a:lnTo>
                  <a:pt x="7379" y="1209704"/>
                </a:lnTo>
                <a:lnTo>
                  <a:pt x="13045" y="1162516"/>
                </a:lnTo>
                <a:lnTo>
                  <a:pt x="20267" y="1115845"/>
                </a:lnTo>
                <a:lnTo>
                  <a:pt x="29018" y="1069718"/>
                </a:lnTo>
                <a:lnTo>
                  <a:pt x="39269" y="1024164"/>
                </a:lnTo>
                <a:lnTo>
                  <a:pt x="50995" y="979212"/>
                </a:lnTo>
                <a:lnTo>
                  <a:pt x="64165" y="934890"/>
                </a:lnTo>
                <a:lnTo>
                  <a:pt x="78753" y="891227"/>
                </a:lnTo>
                <a:lnTo>
                  <a:pt x="94731" y="848252"/>
                </a:lnTo>
                <a:lnTo>
                  <a:pt x="112071" y="805993"/>
                </a:lnTo>
                <a:lnTo>
                  <a:pt x="130746" y="764480"/>
                </a:lnTo>
                <a:lnTo>
                  <a:pt x="150726" y="723740"/>
                </a:lnTo>
                <a:lnTo>
                  <a:pt x="171986" y="683802"/>
                </a:lnTo>
                <a:lnTo>
                  <a:pt x="194496" y="644695"/>
                </a:lnTo>
                <a:lnTo>
                  <a:pt x="218230" y="606448"/>
                </a:lnTo>
                <a:lnTo>
                  <a:pt x="243159" y="569089"/>
                </a:lnTo>
                <a:lnTo>
                  <a:pt x="269255" y="532647"/>
                </a:lnTo>
                <a:lnTo>
                  <a:pt x="296492" y="497150"/>
                </a:lnTo>
                <a:lnTo>
                  <a:pt x="324840" y="462628"/>
                </a:lnTo>
                <a:lnTo>
                  <a:pt x="354273" y="429108"/>
                </a:lnTo>
                <a:lnTo>
                  <a:pt x="384762" y="396620"/>
                </a:lnTo>
                <a:lnTo>
                  <a:pt x="416280" y="365193"/>
                </a:lnTo>
                <a:lnTo>
                  <a:pt x="448798" y="334854"/>
                </a:lnTo>
                <a:lnTo>
                  <a:pt x="482290" y="305632"/>
                </a:lnTo>
                <a:lnTo>
                  <a:pt x="516727" y="277557"/>
                </a:lnTo>
                <a:lnTo>
                  <a:pt x="552081" y="250657"/>
                </a:lnTo>
                <a:lnTo>
                  <a:pt x="588326" y="224960"/>
                </a:lnTo>
                <a:lnTo>
                  <a:pt x="625432" y="200495"/>
                </a:lnTo>
                <a:lnTo>
                  <a:pt x="663372" y="177290"/>
                </a:lnTo>
                <a:lnTo>
                  <a:pt x="702119" y="155376"/>
                </a:lnTo>
                <a:lnTo>
                  <a:pt x="741645" y="134779"/>
                </a:lnTo>
                <a:lnTo>
                  <a:pt x="781921" y="115529"/>
                </a:lnTo>
                <a:lnTo>
                  <a:pt x="822920" y="97654"/>
                </a:lnTo>
                <a:lnTo>
                  <a:pt x="864615" y="81183"/>
                </a:lnTo>
                <a:lnTo>
                  <a:pt x="906977" y="66145"/>
                </a:lnTo>
                <a:lnTo>
                  <a:pt x="949979" y="52568"/>
                </a:lnTo>
                <a:lnTo>
                  <a:pt x="993592" y="40481"/>
                </a:lnTo>
                <a:lnTo>
                  <a:pt x="1037790" y="29913"/>
                </a:lnTo>
                <a:lnTo>
                  <a:pt x="1082544" y="20892"/>
                </a:lnTo>
                <a:lnTo>
                  <a:pt x="1127827" y="13447"/>
                </a:lnTo>
                <a:lnTo>
                  <a:pt x="1173610" y="7607"/>
                </a:lnTo>
                <a:lnTo>
                  <a:pt x="1219867" y="3400"/>
                </a:lnTo>
                <a:lnTo>
                  <a:pt x="1266568" y="854"/>
                </a:lnTo>
                <a:lnTo>
                  <a:pt x="1313688" y="0"/>
                </a:lnTo>
                <a:lnTo>
                  <a:pt x="1360807" y="854"/>
                </a:lnTo>
                <a:lnTo>
                  <a:pt x="1407508" y="3400"/>
                </a:lnTo>
                <a:lnTo>
                  <a:pt x="1453765" y="7607"/>
                </a:lnTo>
                <a:lnTo>
                  <a:pt x="1499548" y="13447"/>
                </a:lnTo>
                <a:lnTo>
                  <a:pt x="1544831" y="20892"/>
                </a:lnTo>
                <a:lnTo>
                  <a:pt x="1589585" y="29913"/>
                </a:lnTo>
                <a:lnTo>
                  <a:pt x="1633783" y="40481"/>
                </a:lnTo>
                <a:lnTo>
                  <a:pt x="1677396" y="52568"/>
                </a:lnTo>
                <a:lnTo>
                  <a:pt x="1720398" y="66145"/>
                </a:lnTo>
                <a:lnTo>
                  <a:pt x="1762760" y="81183"/>
                </a:lnTo>
                <a:lnTo>
                  <a:pt x="1804455" y="97654"/>
                </a:lnTo>
                <a:lnTo>
                  <a:pt x="1845454" y="115529"/>
                </a:lnTo>
                <a:lnTo>
                  <a:pt x="1885730" y="134779"/>
                </a:lnTo>
                <a:lnTo>
                  <a:pt x="1925256" y="155376"/>
                </a:lnTo>
                <a:lnTo>
                  <a:pt x="1964003" y="177290"/>
                </a:lnTo>
                <a:lnTo>
                  <a:pt x="2001943" y="200495"/>
                </a:lnTo>
                <a:lnTo>
                  <a:pt x="2039049" y="224960"/>
                </a:lnTo>
                <a:lnTo>
                  <a:pt x="2075294" y="250657"/>
                </a:lnTo>
                <a:lnTo>
                  <a:pt x="2110648" y="277557"/>
                </a:lnTo>
                <a:lnTo>
                  <a:pt x="2145085" y="305632"/>
                </a:lnTo>
                <a:lnTo>
                  <a:pt x="2178577" y="334854"/>
                </a:lnTo>
                <a:lnTo>
                  <a:pt x="2211095" y="365193"/>
                </a:lnTo>
                <a:lnTo>
                  <a:pt x="2242613" y="396620"/>
                </a:lnTo>
                <a:lnTo>
                  <a:pt x="2273102" y="429108"/>
                </a:lnTo>
                <a:lnTo>
                  <a:pt x="2302535" y="462628"/>
                </a:lnTo>
                <a:lnTo>
                  <a:pt x="2330883" y="497150"/>
                </a:lnTo>
                <a:lnTo>
                  <a:pt x="2358120" y="532647"/>
                </a:lnTo>
                <a:lnTo>
                  <a:pt x="2384216" y="569089"/>
                </a:lnTo>
                <a:lnTo>
                  <a:pt x="2409145" y="606448"/>
                </a:lnTo>
                <a:lnTo>
                  <a:pt x="2432879" y="644695"/>
                </a:lnTo>
                <a:lnTo>
                  <a:pt x="2455389" y="683802"/>
                </a:lnTo>
                <a:lnTo>
                  <a:pt x="2476649" y="723740"/>
                </a:lnTo>
                <a:lnTo>
                  <a:pt x="2496629" y="764480"/>
                </a:lnTo>
                <a:lnTo>
                  <a:pt x="2515304" y="805993"/>
                </a:lnTo>
                <a:lnTo>
                  <a:pt x="2532644" y="848252"/>
                </a:lnTo>
                <a:lnTo>
                  <a:pt x="2548622" y="891227"/>
                </a:lnTo>
                <a:lnTo>
                  <a:pt x="2563210" y="934890"/>
                </a:lnTo>
                <a:lnTo>
                  <a:pt x="2576380" y="979212"/>
                </a:lnTo>
                <a:lnTo>
                  <a:pt x="2588106" y="1024164"/>
                </a:lnTo>
                <a:lnTo>
                  <a:pt x="2598357" y="1069718"/>
                </a:lnTo>
                <a:lnTo>
                  <a:pt x="2607108" y="1115845"/>
                </a:lnTo>
                <a:lnTo>
                  <a:pt x="2614330" y="1162516"/>
                </a:lnTo>
                <a:lnTo>
                  <a:pt x="2619996" y="1209704"/>
                </a:lnTo>
                <a:lnTo>
                  <a:pt x="2624077" y="1257378"/>
                </a:lnTo>
                <a:lnTo>
                  <a:pt x="2626546" y="1305511"/>
                </a:lnTo>
                <a:lnTo>
                  <a:pt x="2627376" y="1354073"/>
                </a:lnTo>
                <a:lnTo>
                  <a:pt x="2626546" y="1402640"/>
                </a:lnTo>
                <a:lnTo>
                  <a:pt x="2624077" y="1450777"/>
                </a:lnTo>
                <a:lnTo>
                  <a:pt x="2619996" y="1498454"/>
                </a:lnTo>
                <a:lnTo>
                  <a:pt x="2614330" y="1545644"/>
                </a:lnTo>
                <a:lnTo>
                  <a:pt x="2607108" y="1592318"/>
                </a:lnTo>
                <a:lnTo>
                  <a:pt x="2598357" y="1638448"/>
                </a:lnTo>
                <a:lnTo>
                  <a:pt x="2588106" y="1684004"/>
                </a:lnTo>
                <a:lnTo>
                  <a:pt x="2576380" y="1728958"/>
                </a:lnTo>
                <a:lnTo>
                  <a:pt x="2563210" y="1773281"/>
                </a:lnTo>
                <a:lnTo>
                  <a:pt x="2548622" y="1816945"/>
                </a:lnTo>
                <a:lnTo>
                  <a:pt x="2532644" y="1859921"/>
                </a:lnTo>
                <a:lnTo>
                  <a:pt x="2515304" y="1902181"/>
                </a:lnTo>
                <a:lnTo>
                  <a:pt x="2496629" y="1943695"/>
                </a:lnTo>
                <a:lnTo>
                  <a:pt x="2476649" y="1984436"/>
                </a:lnTo>
                <a:lnTo>
                  <a:pt x="2455389" y="2024373"/>
                </a:lnTo>
                <a:lnTo>
                  <a:pt x="2432879" y="2063480"/>
                </a:lnTo>
                <a:lnTo>
                  <a:pt x="2409145" y="2101727"/>
                </a:lnTo>
                <a:lnTo>
                  <a:pt x="2384216" y="2139086"/>
                </a:lnTo>
                <a:lnTo>
                  <a:pt x="2358120" y="2175527"/>
                </a:lnTo>
                <a:lnTo>
                  <a:pt x="2330883" y="2211023"/>
                </a:lnTo>
                <a:lnTo>
                  <a:pt x="2302535" y="2245545"/>
                </a:lnTo>
                <a:lnTo>
                  <a:pt x="2273102" y="2279063"/>
                </a:lnTo>
                <a:lnTo>
                  <a:pt x="2242613" y="2311550"/>
                </a:lnTo>
                <a:lnTo>
                  <a:pt x="2211095" y="2342977"/>
                </a:lnTo>
                <a:lnTo>
                  <a:pt x="2178577" y="2373315"/>
                </a:lnTo>
                <a:lnTo>
                  <a:pt x="2145085" y="2402535"/>
                </a:lnTo>
                <a:lnTo>
                  <a:pt x="2110648" y="2430609"/>
                </a:lnTo>
                <a:lnTo>
                  <a:pt x="2075294" y="2457508"/>
                </a:lnTo>
                <a:lnTo>
                  <a:pt x="2039049" y="2483204"/>
                </a:lnTo>
                <a:lnTo>
                  <a:pt x="2001943" y="2507667"/>
                </a:lnTo>
                <a:lnTo>
                  <a:pt x="1964003" y="2530870"/>
                </a:lnTo>
                <a:lnTo>
                  <a:pt x="1925256" y="2552784"/>
                </a:lnTo>
                <a:lnTo>
                  <a:pt x="1885730" y="2573379"/>
                </a:lnTo>
                <a:lnTo>
                  <a:pt x="1845454" y="2592628"/>
                </a:lnTo>
                <a:lnTo>
                  <a:pt x="1804455" y="2610501"/>
                </a:lnTo>
                <a:lnTo>
                  <a:pt x="1762760" y="2626971"/>
                </a:lnTo>
                <a:lnTo>
                  <a:pt x="1720398" y="2642008"/>
                </a:lnTo>
                <a:lnTo>
                  <a:pt x="1677396" y="2655583"/>
                </a:lnTo>
                <a:lnTo>
                  <a:pt x="1633783" y="2667669"/>
                </a:lnTo>
                <a:lnTo>
                  <a:pt x="1589585" y="2678237"/>
                </a:lnTo>
                <a:lnTo>
                  <a:pt x="1544831" y="2687257"/>
                </a:lnTo>
                <a:lnTo>
                  <a:pt x="1499548" y="2694701"/>
                </a:lnTo>
                <a:lnTo>
                  <a:pt x="1453765" y="2700541"/>
                </a:lnTo>
                <a:lnTo>
                  <a:pt x="1407508" y="2704748"/>
                </a:lnTo>
                <a:lnTo>
                  <a:pt x="1360807" y="2707293"/>
                </a:lnTo>
                <a:lnTo>
                  <a:pt x="1313688" y="2708147"/>
                </a:lnTo>
                <a:lnTo>
                  <a:pt x="1266568" y="2707293"/>
                </a:lnTo>
                <a:lnTo>
                  <a:pt x="1219867" y="2704748"/>
                </a:lnTo>
                <a:lnTo>
                  <a:pt x="1173610" y="2700541"/>
                </a:lnTo>
                <a:lnTo>
                  <a:pt x="1127827" y="2694701"/>
                </a:lnTo>
                <a:lnTo>
                  <a:pt x="1082544" y="2687257"/>
                </a:lnTo>
                <a:lnTo>
                  <a:pt x="1037790" y="2678237"/>
                </a:lnTo>
                <a:lnTo>
                  <a:pt x="993592" y="2667669"/>
                </a:lnTo>
                <a:lnTo>
                  <a:pt x="949979" y="2655583"/>
                </a:lnTo>
                <a:lnTo>
                  <a:pt x="906977" y="2642008"/>
                </a:lnTo>
                <a:lnTo>
                  <a:pt x="864615" y="2626971"/>
                </a:lnTo>
                <a:lnTo>
                  <a:pt x="822920" y="2610501"/>
                </a:lnTo>
                <a:lnTo>
                  <a:pt x="781921" y="2592628"/>
                </a:lnTo>
                <a:lnTo>
                  <a:pt x="741645" y="2573379"/>
                </a:lnTo>
                <a:lnTo>
                  <a:pt x="702119" y="2552784"/>
                </a:lnTo>
                <a:lnTo>
                  <a:pt x="663372" y="2530870"/>
                </a:lnTo>
                <a:lnTo>
                  <a:pt x="625432" y="2507667"/>
                </a:lnTo>
                <a:lnTo>
                  <a:pt x="588326" y="2483204"/>
                </a:lnTo>
                <a:lnTo>
                  <a:pt x="552081" y="2457508"/>
                </a:lnTo>
                <a:lnTo>
                  <a:pt x="516727" y="2430609"/>
                </a:lnTo>
                <a:lnTo>
                  <a:pt x="482290" y="2402535"/>
                </a:lnTo>
                <a:lnTo>
                  <a:pt x="448798" y="2373315"/>
                </a:lnTo>
                <a:lnTo>
                  <a:pt x="416280" y="2342977"/>
                </a:lnTo>
                <a:lnTo>
                  <a:pt x="384762" y="2311550"/>
                </a:lnTo>
                <a:lnTo>
                  <a:pt x="354273" y="2279063"/>
                </a:lnTo>
                <a:lnTo>
                  <a:pt x="324840" y="2245545"/>
                </a:lnTo>
                <a:lnTo>
                  <a:pt x="296492" y="2211023"/>
                </a:lnTo>
                <a:lnTo>
                  <a:pt x="269255" y="2175527"/>
                </a:lnTo>
                <a:lnTo>
                  <a:pt x="243159" y="2139086"/>
                </a:lnTo>
                <a:lnTo>
                  <a:pt x="218230" y="2101727"/>
                </a:lnTo>
                <a:lnTo>
                  <a:pt x="194496" y="2063480"/>
                </a:lnTo>
                <a:lnTo>
                  <a:pt x="171986" y="2024373"/>
                </a:lnTo>
                <a:lnTo>
                  <a:pt x="150726" y="1984436"/>
                </a:lnTo>
                <a:lnTo>
                  <a:pt x="130746" y="1943695"/>
                </a:lnTo>
                <a:lnTo>
                  <a:pt x="112071" y="1902181"/>
                </a:lnTo>
                <a:lnTo>
                  <a:pt x="94731" y="1859921"/>
                </a:lnTo>
                <a:lnTo>
                  <a:pt x="78753" y="1816945"/>
                </a:lnTo>
                <a:lnTo>
                  <a:pt x="64165" y="1773281"/>
                </a:lnTo>
                <a:lnTo>
                  <a:pt x="50995" y="1728958"/>
                </a:lnTo>
                <a:lnTo>
                  <a:pt x="39269" y="1684004"/>
                </a:lnTo>
                <a:lnTo>
                  <a:pt x="29018" y="1638448"/>
                </a:lnTo>
                <a:lnTo>
                  <a:pt x="20267" y="1592318"/>
                </a:lnTo>
                <a:lnTo>
                  <a:pt x="13045" y="1545644"/>
                </a:lnTo>
                <a:lnTo>
                  <a:pt x="7379" y="1498454"/>
                </a:lnTo>
                <a:lnTo>
                  <a:pt x="3298" y="1450777"/>
                </a:lnTo>
                <a:lnTo>
                  <a:pt x="829" y="1402640"/>
                </a:lnTo>
                <a:lnTo>
                  <a:pt x="0" y="1354073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6808089" y="4357827"/>
            <a:ext cx="1613535" cy="173418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ctr" marL="24765" marR="15240" indent="-1270">
              <a:lnSpc>
                <a:spcPct val="100000"/>
              </a:lnSpc>
              <a:spcBef>
                <a:spcPts val="105"/>
              </a:spcBef>
            </a:pPr>
            <a:r>
              <a:rPr dirty="0" sz="1400">
                <a:latin typeface="Times New Roman"/>
                <a:cs typeface="Times New Roman"/>
              </a:rPr>
              <a:t>З 2021р. проф.  </a:t>
            </a:r>
            <a:r>
              <a:rPr dirty="0" sz="1400" spc="-5">
                <a:latin typeface="Times New Roman"/>
                <a:cs typeface="Times New Roman"/>
              </a:rPr>
              <a:t>Мальська М.П.  </a:t>
            </a:r>
            <a:r>
              <a:rPr dirty="0" sz="1400" spc="-10">
                <a:latin typeface="Times New Roman"/>
                <a:cs typeface="Times New Roman"/>
              </a:rPr>
              <a:t>експерт </a:t>
            </a:r>
            <a:r>
              <a:rPr dirty="0" sz="1400" spc="-5">
                <a:latin typeface="Times New Roman"/>
                <a:cs typeface="Times New Roman"/>
              </a:rPr>
              <a:t>«Європа  </a:t>
            </a:r>
            <a:r>
              <a:rPr dirty="0" sz="1400" spc="-10">
                <a:latin typeface="Times New Roman"/>
                <a:cs typeface="Times New Roman"/>
              </a:rPr>
              <a:t>Карпат» </a:t>
            </a:r>
            <a:r>
              <a:rPr dirty="0" sz="1400">
                <a:latin typeface="Times New Roman"/>
                <a:cs typeface="Times New Roman"/>
              </a:rPr>
              <a:t>(Сейм  </a:t>
            </a:r>
            <a:r>
              <a:rPr dirty="0" sz="1400" spc="-10">
                <a:latin typeface="Times New Roman"/>
                <a:cs typeface="Times New Roman"/>
              </a:rPr>
              <a:t>Республіки</a:t>
            </a:r>
            <a:r>
              <a:rPr dirty="0" sz="1400" spc="-5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Польщі),</a:t>
            </a:r>
            <a:endParaRPr sz="1400">
              <a:latin typeface="Times New Roman"/>
              <a:cs typeface="Times New Roman"/>
            </a:endParaRPr>
          </a:p>
          <a:p>
            <a:pPr algn="ctr" marL="12700" marR="5080">
              <a:lnSpc>
                <a:spcPct val="100000"/>
              </a:lnSpc>
            </a:pPr>
            <a:r>
              <a:rPr dirty="0" sz="1400" spc="-5">
                <a:latin typeface="Times New Roman"/>
                <a:cs typeface="Times New Roman"/>
              </a:rPr>
              <a:t>«Європейські</a:t>
            </a:r>
            <a:r>
              <a:rPr dirty="0" sz="1400" spc="-60">
                <a:latin typeface="Times New Roman"/>
                <a:cs typeface="Times New Roman"/>
              </a:rPr>
              <a:t> </a:t>
            </a:r>
            <a:r>
              <a:rPr dirty="0" sz="1400" spc="-20">
                <a:latin typeface="Times New Roman"/>
                <a:cs typeface="Times New Roman"/>
              </a:rPr>
              <a:t>студії»  </a:t>
            </a:r>
            <a:r>
              <a:rPr dirty="0" sz="1400">
                <a:latin typeface="Times New Roman"/>
                <a:cs typeface="Times New Roman"/>
              </a:rPr>
              <a:t>(Варшавський  </a:t>
            </a:r>
            <a:r>
              <a:rPr dirty="0" sz="1400" spc="-5">
                <a:latin typeface="Times New Roman"/>
                <a:cs typeface="Times New Roman"/>
              </a:rPr>
              <a:t>університет)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2940"/>
              </a:lnSpc>
            </a:pPr>
            <a:fld id="{81D60167-4931-47E6-BA6A-407CBD079E47}" type="slidenum">
              <a:rPr dirty="0"/>
              <a:t>10</a:t>
            </a:fld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5033264" y="62864"/>
            <a:ext cx="2281555" cy="33083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>
                <a:solidFill>
                  <a:srgbClr val="000000"/>
                </a:solidFill>
              </a:rPr>
              <a:t>І. Кадровий</a:t>
            </a:r>
            <a:r>
              <a:rPr dirty="0" sz="2000" spc="-110">
                <a:solidFill>
                  <a:srgbClr val="000000"/>
                </a:solidFill>
              </a:rPr>
              <a:t> </a:t>
            </a:r>
            <a:r>
              <a:rPr dirty="0" sz="2000">
                <a:solidFill>
                  <a:srgbClr val="000000"/>
                </a:solidFill>
              </a:rPr>
              <a:t>склад</a:t>
            </a:r>
            <a:endParaRPr sz="2000"/>
          </a:p>
        </p:txBody>
      </p:sp>
      <p:sp>
        <p:nvSpPr>
          <p:cNvPr id="13" name="object 13"/>
          <p:cNvSpPr txBox="1"/>
          <p:nvPr/>
        </p:nvSpPr>
        <p:spPr>
          <a:xfrm>
            <a:off x="3510534" y="341757"/>
            <a:ext cx="5327650" cy="1534795"/>
          </a:xfrm>
          <a:prstGeom prst="rect">
            <a:avLst/>
          </a:prstGeom>
        </p:spPr>
        <p:txBody>
          <a:bodyPr wrap="square" lIns="0" tIns="39370" rIns="0" bIns="0" rtlCol="0" vert="horz">
            <a:spAutoFit/>
          </a:bodyPr>
          <a:lstStyle/>
          <a:p>
            <a:pPr algn="ctr" marL="239395" marR="234315" indent="-1905">
              <a:lnSpc>
                <a:spcPct val="90100"/>
              </a:lnSpc>
              <a:spcBef>
                <a:spcPts val="310"/>
              </a:spcBef>
            </a:pPr>
            <a:r>
              <a:rPr dirty="0" sz="1800" spc="-5" b="1">
                <a:latin typeface="Arial"/>
                <a:cs typeface="Arial"/>
              </a:rPr>
              <a:t>Організація </a:t>
            </a:r>
            <a:r>
              <a:rPr dirty="0" sz="1800" spc="-15" b="1">
                <a:latin typeface="Arial"/>
                <a:cs typeface="Arial"/>
              </a:rPr>
              <a:t>заходів </a:t>
            </a:r>
            <a:r>
              <a:rPr dirty="0" sz="1800" spc="-25" b="1">
                <a:latin typeface="Arial"/>
                <a:cs typeface="Arial"/>
              </a:rPr>
              <a:t>щодо </a:t>
            </a:r>
            <a:r>
              <a:rPr dirty="0" sz="1800" spc="-10" b="1">
                <a:latin typeface="Arial"/>
                <a:cs typeface="Arial"/>
              </a:rPr>
              <a:t>підвищення  кваліфікації, вдосконалення </a:t>
            </a:r>
            <a:r>
              <a:rPr dirty="0" sz="1800" spc="-5" b="1">
                <a:latin typeface="Arial"/>
                <a:cs typeface="Arial"/>
              </a:rPr>
              <a:t>викладацької  </a:t>
            </a:r>
            <a:r>
              <a:rPr dirty="0" sz="1800" spc="-15" b="1">
                <a:latin typeface="Arial"/>
                <a:cs typeface="Arial"/>
              </a:rPr>
              <a:t>майстерності </a:t>
            </a:r>
            <a:r>
              <a:rPr dirty="0" sz="1800" spc="-20" b="1">
                <a:latin typeface="Arial"/>
                <a:cs typeface="Arial"/>
              </a:rPr>
              <a:t>та </a:t>
            </a:r>
            <a:r>
              <a:rPr dirty="0" sz="1800" spc="-15" b="1">
                <a:latin typeface="Arial"/>
                <a:cs typeface="Arial"/>
              </a:rPr>
              <a:t>проходження</a:t>
            </a:r>
            <a:r>
              <a:rPr dirty="0" sz="1800" spc="75" b="1">
                <a:latin typeface="Arial"/>
                <a:cs typeface="Arial"/>
              </a:rPr>
              <a:t> </a:t>
            </a:r>
            <a:r>
              <a:rPr dirty="0" sz="1800" spc="-10" b="1">
                <a:latin typeface="Arial"/>
                <a:cs typeface="Arial"/>
              </a:rPr>
              <a:t>стажування,</a:t>
            </a:r>
            <a:endParaRPr sz="1800">
              <a:latin typeface="Arial"/>
              <a:cs typeface="Arial"/>
            </a:endParaRPr>
          </a:p>
          <a:p>
            <a:pPr algn="ctr" marL="12700" marR="5080">
              <a:lnSpc>
                <a:spcPts val="1939"/>
              </a:lnSpc>
              <a:spcBef>
                <a:spcPts val="35"/>
              </a:spcBef>
            </a:pPr>
            <a:r>
              <a:rPr dirty="0" sz="1800" spc="-15" b="1">
                <a:latin typeface="Arial"/>
                <a:cs typeface="Arial"/>
              </a:rPr>
              <a:t>зокрема </a:t>
            </a:r>
            <a:r>
              <a:rPr dirty="0" sz="1800" spc="-10" b="1">
                <a:latin typeface="Arial"/>
                <a:cs typeface="Arial"/>
              </a:rPr>
              <a:t>за кордоном, науково-педагогічними </a:t>
            </a:r>
            <a:r>
              <a:rPr dirty="0" sz="1800" b="1">
                <a:latin typeface="Arial"/>
                <a:cs typeface="Arial"/>
              </a:rPr>
              <a:t>і  </a:t>
            </a:r>
            <a:r>
              <a:rPr dirty="0" sz="1800" spc="-5" b="1">
                <a:latin typeface="Arial"/>
                <a:cs typeface="Arial"/>
              </a:rPr>
              <a:t>науковими працівниками </a:t>
            </a:r>
            <a:r>
              <a:rPr dirty="0" sz="1800" b="1">
                <a:latin typeface="Arial"/>
                <a:cs typeface="Arial"/>
              </a:rPr>
              <a:t>відповідно до </a:t>
            </a:r>
            <a:r>
              <a:rPr dirty="0" sz="1800" spc="-10" b="1">
                <a:latin typeface="Arial"/>
                <a:cs typeface="Arial"/>
              </a:rPr>
              <a:t>вимог  нормативних документів</a:t>
            </a:r>
            <a:r>
              <a:rPr dirty="0" sz="1800" spc="105" b="1">
                <a:latin typeface="Arial"/>
                <a:cs typeface="Arial"/>
              </a:rPr>
              <a:t> </a:t>
            </a:r>
            <a:r>
              <a:rPr dirty="0" sz="1800" spc="-25" b="1">
                <a:latin typeface="Arial"/>
                <a:cs typeface="Arial"/>
              </a:rPr>
              <a:t>Університету.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00371" y="3429000"/>
            <a:ext cx="2660904" cy="19872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572000" y="1196339"/>
            <a:ext cx="2845307" cy="20391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4293108"/>
            <a:ext cx="2871215" cy="202539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987039" y="0"/>
            <a:ext cx="1705356" cy="236067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79831" y="765048"/>
            <a:ext cx="2423160" cy="339547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pSp>
        <p:nvGrpSpPr>
          <p:cNvPr id="7" name="object 7"/>
          <p:cNvGrpSpPr/>
          <p:nvPr/>
        </p:nvGrpSpPr>
        <p:grpSpPr>
          <a:xfrm>
            <a:off x="2843783" y="2350007"/>
            <a:ext cx="1705610" cy="4508500"/>
            <a:chOff x="2843783" y="2350007"/>
            <a:chExt cx="1705610" cy="4508500"/>
          </a:xfrm>
        </p:grpSpPr>
        <p:sp>
          <p:nvSpPr>
            <p:cNvPr id="8" name="object 8"/>
            <p:cNvSpPr/>
            <p:nvPr/>
          </p:nvSpPr>
          <p:spPr>
            <a:xfrm>
              <a:off x="2843783" y="2350007"/>
              <a:ext cx="1700783" cy="246126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2916935" y="4724400"/>
              <a:ext cx="1632204" cy="2133598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/>
          <p:nvPr/>
        </p:nvSpPr>
        <p:spPr>
          <a:xfrm>
            <a:off x="7164323" y="1412747"/>
            <a:ext cx="1979676" cy="263804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7252716" y="4338827"/>
            <a:ext cx="1891283" cy="251917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931664" y="5463539"/>
            <a:ext cx="1859280" cy="139445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5962650" y="332054"/>
            <a:ext cx="1937385" cy="39179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С</a:t>
            </a:r>
            <a:r>
              <a:rPr dirty="0" spc="-10"/>
              <a:t>е</a:t>
            </a:r>
            <a:r>
              <a:rPr dirty="0" spc="-45"/>
              <a:t>р</a:t>
            </a:r>
            <a:r>
              <a:rPr dirty="0" spc="-25"/>
              <a:t>т</a:t>
            </a:r>
            <a:r>
              <a:rPr dirty="0"/>
              <a:t>и</a:t>
            </a:r>
            <a:r>
              <a:rPr dirty="0" spc="-15"/>
              <a:t>ф</a:t>
            </a:r>
            <a:r>
              <a:rPr dirty="0"/>
              <a:t>ік</a:t>
            </a:r>
            <a:r>
              <a:rPr dirty="0" spc="10"/>
              <a:t>а</a:t>
            </a:r>
            <a:r>
              <a:rPr dirty="0" spc="-25"/>
              <a:t>т</a:t>
            </a:r>
            <a:r>
              <a:rPr dirty="0"/>
              <a:t>и</a:t>
            </a:r>
          </a:p>
        </p:txBody>
      </p:sp>
      <p:sp>
        <p:nvSpPr>
          <p:cNvPr id="14" name="object 1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2940"/>
              </a:lnSpc>
            </a:pPr>
            <a:fld id="{81D60167-4931-47E6-BA6A-407CBD079E47}" type="slidenum">
              <a:rPr dirty="0"/>
              <a:t>10</a:t>
            </a:fld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87196" y="1786126"/>
            <a:ext cx="6408420" cy="50718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033264" y="62864"/>
            <a:ext cx="2281555" cy="33083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>
                <a:solidFill>
                  <a:srgbClr val="000000"/>
                </a:solidFill>
              </a:rPr>
              <a:t>І. Кадровий</a:t>
            </a:r>
            <a:r>
              <a:rPr dirty="0" sz="2000" spc="-110">
                <a:solidFill>
                  <a:srgbClr val="000000"/>
                </a:solidFill>
              </a:rPr>
              <a:t> </a:t>
            </a:r>
            <a:r>
              <a:rPr dirty="0" sz="2000">
                <a:solidFill>
                  <a:srgbClr val="000000"/>
                </a:solidFill>
              </a:rPr>
              <a:t>склад</a:t>
            </a:r>
            <a:endParaRPr sz="2000"/>
          </a:p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2940"/>
              </a:lnSpc>
            </a:pPr>
            <a:fld id="{81D60167-4931-47E6-BA6A-407CBD079E47}" type="slidenum">
              <a:rPr dirty="0"/>
              <a:t>10</a:t>
            </a:fld>
          </a:p>
        </p:txBody>
      </p:sp>
      <p:sp>
        <p:nvSpPr>
          <p:cNvPr id="4" name="object 4"/>
          <p:cNvSpPr txBox="1"/>
          <p:nvPr/>
        </p:nvSpPr>
        <p:spPr>
          <a:xfrm>
            <a:off x="3510534" y="341757"/>
            <a:ext cx="5327650" cy="1534795"/>
          </a:xfrm>
          <a:prstGeom prst="rect">
            <a:avLst/>
          </a:prstGeom>
        </p:spPr>
        <p:txBody>
          <a:bodyPr wrap="square" lIns="0" tIns="39370" rIns="0" bIns="0" rtlCol="0" vert="horz">
            <a:spAutoFit/>
          </a:bodyPr>
          <a:lstStyle/>
          <a:p>
            <a:pPr algn="ctr" marL="239395" marR="234315" indent="-1905">
              <a:lnSpc>
                <a:spcPct val="90100"/>
              </a:lnSpc>
              <a:spcBef>
                <a:spcPts val="310"/>
              </a:spcBef>
            </a:pPr>
            <a:r>
              <a:rPr dirty="0" sz="1800" spc="-5" b="1">
                <a:latin typeface="Arial"/>
                <a:cs typeface="Arial"/>
              </a:rPr>
              <a:t>Організація </a:t>
            </a:r>
            <a:r>
              <a:rPr dirty="0" sz="1800" spc="-15" b="1">
                <a:latin typeface="Arial"/>
                <a:cs typeface="Arial"/>
              </a:rPr>
              <a:t>заходів </a:t>
            </a:r>
            <a:r>
              <a:rPr dirty="0" sz="1800" spc="-25" b="1">
                <a:latin typeface="Arial"/>
                <a:cs typeface="Arial"/>
              </a:rPr>
              <a:t>щодо </a:t>
            </a:r>
            <a:r>
              <a:rPr dirty="0" sz="1800" spc="-10" b="1">
                <a:latin typeface="Arial"/>
                <a:cs typeface="Arial"/>
              </a:rPr>
              <a:t>підвищення  кваліфікації, вдосконалення </a:t>
            </a:r>
            <a:r>
              <a:rPr dirty="0" sz="1800" spc="-5" b="1">
                <a:latin typeface="Arial"/>
                <a:cs typeface="Arial"/>
              </a:rPr>
              <a:t>викладацької  </a:t>
            </a:r>
            <a:r>
              <a:rPr dirty="0" sz="1800" spc="-15" b="1">
                <a:latin typeface="Arial"/>
                <a:cs typeface="Arial"/>
              </a:rPr>
              <a:t>майстерності </a:t>
            </a:r>
            <a:r>
              <a:rPr dirty="0" sz="1800" spc="-20" b="1">
                <a:latin typeface="Arial"/>
                <a:cs typeface="Arial"/>
              </a:rPr>
              <a:t>та </a:t>
            </a:r>
            <a:r>
              <a:rPr dirty="0" sz="1800" spc="-15" b="1">
                <a:latin typeface="Arial"/>
                <a:cs typeface="Arial"/>
              </a:rPr>
              <a:t>проходження</a:t>
            </a:r>
            <a:r>
              <a:rPr dirty="0" sz="1800" spc="75" b="1">
                <a:latin typeface="Arial"/>
                <a:cs typeface="Arial"/>
              </a:rPr>
              <a:t> </a:t>
            </a:r>
            <a:r>
              <a:rPr dirty="0" sz="1800" spc="-10" b="1">
                <a:latin typeface="Arial"/>
                <a:cs typeface="Arial"/>
              </a:rPr>
              <a:t>стажування,</a:t>
            </a:r>
            <a:endParaRPr sz="1800">
              <a:latin typeface="Arial"/>
              <a:cs typeface="Arial"/>
            </a:endParaRPr>
          </a:p>
          <a:p>
            <a:pPr algn="ctr" marL="12700" marR="5080">
              <a:lnSpc>
                <a:spcPts val="1939"/>
              </a:lnSpc>
              <a:spcBef>
                <a:spcPts val="35"/>
              </a:spcBef>
            </a:pPr>
            <a:r>
              <a:rPr dirty="0" sz="1800" spc="-15" b="1">
                <a:latin typeface="Arial"/>
                <a:cs typeface="Arial"/>
              </a:rPr>
              <a:t>зокрема </a:t>
            </a:r>
            <a:r>
              <a:rPr dirty="0" sz="1800" spc="-10" b="1">
                <a:latin typeface="Arial"/>
                <a:cs typeface="Arial"/>
              </a:rPr>
              <a:t>за кордоном, науково-педагогічними </a:t>
            </a:r>
            <a:r>
              <a:rPr dirty="0" sz="1800" b="1">
                <a:latin typeface="Arial"/>
                <a:cs typeface="Arial"/>
              </a:rPr>
              <a:t>і  </a:t>
            </a:r>
            <a:r>
              <a:rPr dirty="0" sz="1800" spc="-5" b="1">
                <a:latin typeface="Arial"/>
                <a:cs typeface="Arial"/>
              </a:rPr>
              <a:t>науковими працівниками </a:t>
            </a:r>
            <a:r>
              <a:rPr dirty="0" sz="1800" b="1">
                <a:latin typeface="Arial"/>
                <a:cs typeface="Arial"/>
              </a:rPr>
              <a:t>відповідно до </a:t>
            </a:r>
            <a:r>
              <a:rPr dirty="0" sz="1800" spc="-10" b="1">
                <a:latin typeface="Arial"/>
                <a:cs typeface="Arial"/>
              </a:rPr>
              <a:t>вимог  нормативних документів</a:t>
            </a:r>
            <a:r>
              <a:rPr dirty="0" sz="1800" spc="105" b="1">
                <a:latin typeface="Arial"/>
                <a:cs typeface="Arial"/>
              </a:rPr>
              <a:t> </a:t>
            </a:r>
            <a:r>
              <a:rPr dirty="0" sz="1800" spc="-25" b="1">
                <a:latin typeface="Arial"/>
                <a:cs typeface="Arial"/>
              </a:rPr>
              <a:t>Університету.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11123" y="3878579"/>
            <a:ext cx="4238244" cy="27188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/>
          <p:cNvGrpSpPr/>
          <p:nvPr/>
        </p:nvGrpSpPr>
        <p:grpSpPr>
          <a:xfrm>
            <a:off x="611123" y="908303"/>
            <a:ext cx="8498205" cy="5689600"/>
            <a:chOff x="611123" y="908303"/>
            <a:chExt cx="8498205" cy="5689600"/>
          </a:xfrm>
        </p:grpSpPr>
        <p:sp>
          <p:nvSpPr>
            <p:cNvPr id="4" name="object 4"/>
            <p:cNvSpPr/>
            <p:nvPr/>
          </p:nvSpPr>
          <p:spPr>
            <a:xfrm>
              <a:off x="4907279" y="3848099"/>
              <a:ext cx="4201668" cy="274929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4864608" y="961643"/>
              <a:ext cx="4017264" cy="293674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611123" y="908303"/>
              <a:ext cx="4294632" cy="3005328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/>
          <p:nvPr/>
        </p:nvSpPr>
        <p:spPr>
          <a:xfrm>
            <a:off x="4195064" y="82042"/>
            <a:ext cx="3923029" cy="6070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ts val="2285"/>
              </a:lnSpc>
              <a:spcBef>
                <a:spcPts val="100"/>
              </a:spcBef>
            </a:pPr>
            <a:r>
              <a:rPr dirty="0" sz="2000" spc="-5">
                <a:solidFill>
                  <a:srgbClr val="1C1C4B"/>
                </a:solidFill>
                <a:latin typeface="Arial"/>
                <a:cs typeface="Arial"/>
              </a:rPr>
              <a:t>ІІ. Освітня</a:t>
            </a:r>
            <a:r>
              <a:rPr dirty="0" sz="2000" spc="-55">
                <a:solidFill>
                  <a:srgbClr val="1C1C4B"/>
                </a:solidFill>
                <a:latin typeface="Arial"/>
                <a:cs typeface="Arial"/>
              </a:rPr>
              <a:t> </a:t>
            </a:r>
            <a:r>
              <a:rPr dirty="0" sz="2000" spc="-5">
                <a:solidFill>
                  <a:srgbClr val="1C1C4B"/>
                </a:solidFill>
                <a:latin typeface="Arial"/>
                <a:cs typeface="Arial"/>
              </a:rPr>
              <a:t>діяльність</a:t>
            </a:r>
            <a:endParaRPr sz="2000">
              <a:latin typeface="Arial"/>
              <a:cs typeface="Arial"/>
            </a:endParaRPr>
          </a:p>
          <a:p>
            <a:pPr algn="ctr">
              <a:lnSpc>
                <a:spcPts val="2285"/>
              </a:lnSpc>
            </a:pPr>
            <a:r>
              <a:rPr dirty="0" sz="2000" spc="20">
                <a:solidFill>
                  <a:srgbClr val="1C1C4B"/>
                </a:solidFill>
                <a:latin typeface="Verdana"/>
                <a:cs typeface="Verdana"/>
              </a:rPr>
              <a:t>Сертифікати </a:t>
            </a:r>
            <a:r>
              <a:rPr dirty="0" sz="2000" spc="-95">
                <a:solidFill>
                  <a:srgbClr val="1C1C4B"/>
                </a:solidFill>
                <a:latin typeface="Verdana"/>
                <a:cs typeface="Verdana"/>
              </a:rPr>
              <a:t>освітніх</a:t>
            </a:r>
            <a:r>
              <a:rPr dirty="0" sz="2000" spc="-415">
                <a:solidFill>
                  <a:srgbClr val="1C1C4B"/>
                </a:solidFill>
                <a:latin typeface="Verdana"/>
                <a:cs typeface="Verdana"/>
              </a:rPr>
              <a:t> </a:t>
            </a:r>
            <a:r>
              <a:rPr dirty="0" sz="2000" spc="80">
                <a:solidFill>
                  <a:srgbClr val="1C1C4B"/>
                </a:solidFill>
                <a:latin typeface="Verdana"/>
                <a:cs typeface="Verdana"/>
              </a:rPr>
              <a:t>програм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2940"/>
              </a:lnSpc>
            </a:pPr>
            <a:fld id="{81D60167-4931-47E6-BA6A-407CBD079E47}" type="slidenum">
              <a:rPr dirty="0"/>
              <a:t>10</a:t>
            </a:fld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93440" y="118109"/>
            <a:ext cx="5567680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5"/>
              <a:t>Навчально-методичне</a:t>
            </a:r>
            <a:r>
              <a:rPr dirty="0"/>
              <a:t> </a:t>
            </a:r>
            <a:r>
              <a:rPr dirty="0" spc="-15"/>
              <a:t>забезпечення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41933" y="729741"/>
            <a:ext cx="8053705" cy="19462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30480" marR="5080" indent="-18415">
              <a:lnSpc>
                <a:spcPct val="100000"/>
              </a:lnSpc>
              <a:spcBef>
                <a:spcPts val="100"/>
              </a:spcBef>
            </a:pPr>
            <a:r>
              <a:rPr dirty="0" sz="1800" spc="-15">
                <a:latin typeface="Arial"/>
                <a:cs typeface="Arial"/>
              </a:rPr>
              <a:t>Реалізована </a:t>
            </a:r>
            <a:r>
              <a:rPr dirty="0" sz="1800" spc="-5">
                <a:latin typeface="Arial"/>
                <a:cs typeface="Arial"/>
              </a:rPr>
              <a:t>програма </a:t>
            </a:r>
            <a:r>
              <a:rPr dirty="0" sz="1800" spc="-15">
                <a:latin typeface="Arial"/>
                <a:cs typeface="Arial"/>
              </a:rPr>
              <a:t>«Український </a:t>
            </a:r>
            <a:r>
              <a:rPr dirty="0" sz="1800" spc="-10">
                <a:latin typeface="Arial"/>
                <a:cs typeface="Arial"/>
              </a:rPr>
              <a:t>підручник </a:t>
            </a:r>
            <a:r>
              <a:rPr dirty="0" sz="1800">
                <a:latin typeface="Arial"/>
                <a:cs typeface="Arial"/>
              </a:rPr>
              <a:t>з </a:t>
            </a:r>
            <a:r>
              <a:rPr dirty="0" sz="1800" spc="-5">
                <a:latin typeface="Arial"/>
                <a:cs typeface="Arial"/>
              </a:rPr>
              <a:t>туризму», </a:t>
            </a:r>
            <a:r>
              <a:rPr dirty="0" sz="1800">
                <a:latin typeface="Arial"/>
                <a:cs typeface="Arial"/>
              </a:rPr>
              <a:t>в </a:t>
            </a:r>
            <a:r>
              <a:rPr dirty="0" sz="1800" spc="-35">
                <a:latin typeface="Arial"/>
                <a:cs typeface="Arial"/>
              </a:rPr>
              <a:t>результаті </a:t>
            </a:r>
            <a:r>
              <a:rPr dirty="0" sz="1800">
                <a:latin typeface="Arial"/>
                <a:cs typeface="Arial"/>
              </a:rPr>
              <a:t>якої  за 5 </a:t>
            </a:r>
            <a:r>
              <a:rPr dirty="0" sz="1800" spc="-5">
                <a:latin typeface="Arial"/>
                <a:cs typeface="Arial"/>
              </a:rPr>
              <a:t>років </a:t>
            </a:r>
            <a:r>
              <a:rPr dirty="0" sz="1800" spc="-15">
                <a:latin typeface="Arial"/>
                <a:cs typeface="Arial"/>
              </a:rPr>
              <a:t>підготовано та </a:t>
            </a:r>
            <a:r>
              <a:rPr dirty="0" sz="1800" spc="-10">
                <a:latin typeface="Arial"/>
                <a:cs typeface="Arial"/>
              </a:rPr>
              <a:t>опубліковано </a:t>
            </a:r>
            <a:r>
              <a:rPr dirty="0" sz="1800">
                <a:latin typeface="Arial"/>
                <a:cs typeface="Arial"/>
              </a:rPr>
              <a:t>тимчасовими </a:t>
            </a:r>
            <a:r>
              <a:rPr dirty="0" sz="1800" spc="-15">
                <a:latin typeface="Arial"/>
                <a:cs typeface="Arial"/>
              </a:rPr>
              <a:t>творчими  </a:t>
            </a:r>
            <a:r>
              <a:rPr dirty="0" sz="1800" spc="-10">
                <a:latin typeface="Arial"/>
                <a:cs typeface="Arial"/>
              </a:rPr>
              <a:t>авторськими колективами </a:t>
            </a:r>
            <a:r>
              <a:rPr dirty="0" sz="1800" spc="-5">
                <a:latin typeface="Arial"/>
                <a:cs typeface="Arial"/>
              </a:rPr>
              <a:t>викладачів кафедри: 9 монографій (1 </a:t>
            </a:r>
            <a:r>
              <a:rPr dirty="0" sz="1800">
                <a:latin typeface="Arial"/>
                <a:cs typeface="Arial"/>
              </a:rPr>
              <a:t>з яких у  </a:t>
            </a:r>
            <a:r>
              <a:rPr dirty="0" sz="1800" spc="-5">
                <a:latin typeface="Arial"/>
                <a:cs typeface="Arial"/>
              </a:rPr>
              <a:t>видавництві Springer) 3 підручника </a:t>
            </a:r>
            <a:r>
              <a:rPr dirty="0" sz="1800" spc="-10">
                <a:latin typeface="Arial"/>
                <a:cs typeface="Arial"/>
              </a:rPr>
              <a:t>та </a:t>
            </a:r>
            <a:r>
              <a:rPr dirty="0" sz="1800" spc="-5">
                <a:latin typeface="Arial"/>
                <a:cs typeface="Arial"/>
              </a:rPr>
              <a:t>15 </a:t>
            </a:r>
            <a:r>
              <a:rPr dirty="0" sz="1800" spc="-15">
                <a:latin typeface="Arial"/>
                <a:cs typeface="Arial"/>
              </a:rPr>
              <a:t>навчальних </a:t>
            </a:r>
            <a:r>
              <a:rPr dirty="0" sz="1800" spc="-5">
                <a:latin typeface="Arial"/>
                <a:cs typeface="Arial"/>
              </a:rPr>
              <a:t>посібників. Більшість  підручників </a:t>
            </a:r>
            <a:r>
              <a:rPr dirty="0" sz="1800" spc="-15">
                <a:latin typeface="Arial"/>
                <a:cs typeface="Arial"/>
              </a:rPr>
              <a:t>та </a:t>
            </a:r>
            <a:r>
              <a:rPr dirty="0" sz="1800" spc="-10">
                <a:latin typeface="Arial"/>
                <a:cs typeface="Arial"/>
              </a:rPr>
              <a:t>навчальних </a:t>
            </a:r>
            <a:r>
              <a:rPr dirty="0" sz="1800" spc="-5">
                <a:latin typeface="Arial"/>
                <a:cs typeface="Arial"/>
              </a:rPr>
              <a:t>посібників </a:t>
            </a:r>
            <a:r>
              <a:rPr dirty="0" sz="1800" spc="-10">
                <a:latin typeface="Arial"/>
                <a:cs typeface="Arial"/>
              </a:rPr>
              <a:t>опубліковано центральними  </a:t>
            </a:r>
            <a:r>
              <a:rPr dirty="0" sz="1800" spc="-5">
                <a:latin typeface="Arial"/>
                <a:cs typeface="Arial"/>
              </a:rPr>
              <a:t>українськими </a:t>
            </a:r>
            <a:r>
              <a:rPr dirty="0" sz="1800" spc="-10">
                <a:latin typeface="Arial"/>
                <a:cs typeface="Arial"/>
              </a:rPr>
              <a:t>видавництвами («Каравелла», </a:t>
            </a:r>
            <a:r>
              <a:rPr dirty="0" sz="1800" spc="-5">
                <a:latin typeface="Arial"/>
                <a:cs typeface="Arial"/>
              </a:rPr>
              <a:t>«Центр </a:t>
            </a:r>
            <a:r>
              <a:rPr dirty="0" sz="1800" spc="-10">
                <a:latin typeface="Arial"/>
                <a:cs typeface="Arial"/>
              </a:rPr>
              <a:t>учбової літератури»),  </a:t>
            </a:r>
            <a:r>
              <a:rPr dirty="0" sz="1800" spc="-15">
                <a:latin typeface="Arial"/>
                <a:cs typeface="Arial"/>
              </a:rPr>
              <a:t>що забезпечило </a:t>
            </a:r>
            <a:r>
              <a:rPr dirty="0" sz="1800" spc="-5">
                <a:latin typeface="Arial"/>
                <a:cs typeface="Arial"/>
              </a:rPr>
              <a:t>їх </a:t>
            </a:r>
            <a:r>
              <a:rPr dirty="0" sz="1800" spc="-15">
                <a:latin typeface="Arial"/>
                <a:cs typeface="Arial"/>
              </a:rPr>
              <a:t>надходження </a:t>
            </a:r>
            <a:r>
              <a:rPr dirty="0" sz="1800">
                <a:latin typeface="Arial"/>
                <a:cs typeface="Arial"/>
              </a:rPr>
              <a:t>у </a:t>
            </a:r>
            <a:r>
              <a:rPr dirty="0" sz="1800" spc="-10">
                <a:latin typeface="Arial"/>
                <a:cs typeface="Arial"/>
              </a:rPr>
              <a:t>всі </a:t>
            </a:r>
            <a:r>
              <a:rPr dirty="0" sz="1800" spc="-15">
                <a:latin typeface="Arial"/>
                <a:cs typeface="Arial"/>
              </a:rPr>
              <a:t>університети</a:t>
            </a:r>
            <a:r>
              <a:rPr dirty="0" sz="1800" spc="125">
                <a:latin typeface="Arial"/>
                <a:cs typeface="Arial"/>
              </a:rPr>
              <a:t> </a:t>
            </a:r>
            <a:r>
              <a:rPr dirty="0" sz="1800" spc="-15">
                <a:latin typeface="Arial"/>
                <a:cs typeface="Arial"/>
              </a:rPr>
              <a:t>України.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197607" y="2700526"/>
            <a:ext cx="6118860" cy="41041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2940"/>
              </a:lnSpc>
            </a:pPr>
            <a:fld id="{81D60167-4931-47E6-BA6A-407CBD079E47}" type="slidenum">
              <a:rPr dirty="0"/>
              <a:t>10</a:t>
            </a:fld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48558" y="215646"/>
            <a:ext cx="4559300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5">
                <a:solidFill>
                  <a:srgbClr val="003366"/>
                </a:solidFill>
              </a:rPr>
              <a:t>Навчально-методична</a:t>
            </a:r>
            <a:r>
              <a:rPr dirty="0" spc="-35">
                <a:solidFill>
                  <a:srgbClr val="003366"/>
                </a:solidFill>
              </a:rPr>
              <a:t> </a:t>
            </a:r>
            <a:r>
              <a:rPr dirty="0" spc="-15">
                <a:solidFill>
                  <a:srgbClr val="003366"/>
                </a:solidFill>
              </a:rPr>
              <a:t>робота</a:t>
            </a:r>
          </a:p>
        </p:txBody>
      </p:sp>
      <p:sp>
        <p:nvSpPr>
          <p:cNvPr id="3" name="object 3"/>
          <p:cNvSpPr/>
          <p:nvPr/>
        </p:nvSpPr>
        <p:spPr>
          <a:xfrm>
            <a:off x="5040376" y="1939988"/>
            <a:ext cx="3962400" cy="998855"/>
          </a:xfrm>
          <a:custGeom>
            <a:avLst/>
            <a:gdLst/>
            <a:ahLst/>
            <a:cxnLst/>
            <a:rect l="l" t="t" r="r" b="b"/>
            <a:pathLst>
              <a:path w="3962400" h="998855">
                <a:moveTo>
                  <a:pt x="3962400" y="0"/>
                </a:moveTo>
                <a:lnTo>
                  <a:pt x="0" y="0"/>
                </a:lnTo>
                <a:lnTo>
                  <a:pt x="0" y="998537"/>
                </a:lnTo>
                <a:lnTo>
                  <a:pt x="3962400" y="998537"/>
                </a:lnTo>
                <a:lnTo>
                  <a:pt x="39624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5034026" y="1612900"/>
          <a:ext cx="3981450" cy="50342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962400"/>
              </a:tblGrid>
              <a:tr h="320675"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dirty="0" sz="1400" spc="-5">
                          <a:latin typeface="Times New Roman"/>
                          <a:cs typeface="Times New Roman"/>
                        </a:rPr>
                        <a:t>Впровадити дуальну</a:t>
                      </a:r>
                      <a:r>
                        <a:rPr dirty="0" sz="1400" spc="-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>
                          <a:latin typeface="Times New Roman"/>
                          <a:cs typeface="Times New Roman"/>
                        </a:rPr>
                        <a:t>освіту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079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998601">
                <a:tc>
                  <a:txBody>
                    <a:bodyPr/>
                    <a:lstStyle/>
                    <a:p>
                      <a:pPr algn="just" marL="90170" marR="81280">
                        <a:lnSpc>
                          <a:spcPct val="86100"/>
                        </a:lnSpc>
                        <a:spcBef>
                          <a:spcPts val="320"/>
                        </a:spcBef>
                      </a:pPr>
                      <a:r>
                        <a:rPr dirty="0" sz="1400" spc="-15">
                          <a:latin typeface="Times New Roman"/>
                          <a:cs typeface="Times New Roman"/>
                        </a:rPr>
                        <a:t>Опублікувати </a:t>
                      </a:r>
                      <a:r>
                        <a:rPr dirty="0" sz="1400">
                          <a:latin typeface="Times New Roman"/>
                          <a:cs typeface="Times New Roman"/>
                        </a:rPr>
                        <a:t>серію монографій, </a:t>
                      </a:r>
                      <a:r>
                        <a:rPr dirty="0" sz="1400" spc="-10">
                          <a:latin typeface="Times New Roman"/>
                          <a:cs typeface="Times New Roman"/>
                        </a:rPr>
                        <a:t>підручників </a:t>
                      </a:r>
                      <a:r>
                        <a:rPr dirty="0" sz="1400" spc="10">
                          <a:latin typeface="Times New Roman"/>
                          <a:cs typeface="Times New Roman"/>
                        </a:rPr>
                        <a:t>та  </a:t>
                      </a:r>
                      <a:r>
                        <a:rPr dirty="0" sz="1400" spc="-5">
                          <a:latin typeface="Times New Roman"/>
                          <a:cs typeface="Times New Roman"/>
                        </a:rPr>
                        <a:t>навчальних </a:t>
                      </a:r>
                      <a:r>
                        <a:rPr dirty="0" sz="1400">
                          <a:latin typeface="Times New Roman"/>
                          <a:cs typeface="Times New Roman"/>
                        </a:rPr>
                        <a:t>посібників з </a:t>
                      </a:r>
                      <a:r>
                        <a:rPr dirty="0" sz="1400" spc="-10">
                          <a:latin typeface="Times New Roman"/>
                          <a:cs typeface="Times New Roman"/>
                        </a:rPr>
                        <a:t>нормативних </a:t>
                      </a:r>
                      <a:r>
                        <a:rPr dirty="0" sz="1400">
                          <a:latin typeface="Times New Roman"/>
                          <a:cs typeface="Times New Roman"/>
                        </a:rPr>
                        <a:t>і  спеціальних дисциплін, які </a:t>
                      </a:r>
                      <a:r>
                        <a:rPr dirty="0" sz="1400" spc="-10">
                          <a:latin typeface="Times New Roman"/>
                          <a:cs typeface="Times New Roman"/>
                        </a:rPr>
                        <a:t>забезпечує</a:t>
                      </a:r>
                      <a:r>
                        <a:rPr dirty="0" sz="1400" spc="-5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spc="-5">
                          <a:latin typeface="Times New Roman"/>
                          <a:cs typeface="Times New Roman"/>
                        </a:rPr>
                        <a:t>кафедра.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4064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066800">
                <a:tc>
                  <a:txBody>
                    <a:bodyPr/>
                    <a:lstStyle/>
                    <a:p>
                      <a:pPr algn="just" marL="90170" marR="80010">
                        <a:lnSpc>
                          <a:spcPct val="86000"/>
                        </a:lnSpc>
                        <a:spcBef>
                          <a:spcPts val="320"/>
                        </a:spcBef>
                      </a:pPr>
                      <a:r>
                        <a:rPr dirty="0" sz="1400" spc="-10">
                          <a:latin typeface="Times New Roman"/>
                          <a:cs typeface="Times New Roman"/>
                        </a:rPr>
                        <a:t>Розробити навчально-методичні </a:t>
                      </a:r>
                      <a:r>
                        <a:rPr dirty="0" sz="1400" spc="-20">
                          <a:latin typeface="Times New Roman"/>
                          <a:cs typeface="Times New Roman"/>
                        </a:rPr>
                        <a:t>комплекси </a:t>
                      </a:r>
                      <a:r>
                        <a:rPr dirty="0" sz="1400">
                          <a:latin typeface="Times New Roman"/>
                          <a:cs typeface="Times New Roman"/>
                        </a:rPr>
                        <a:t>з  </a:t>
                      </a:r>
                      <a:r>
                        <a:rPr dirty="0" sz="1400" spc="-5">
                          <a:latin typeface="Times New Roman"/>
                          <a:cs typeface="Times New Roman"/>
                        </a:rPr>
                        <a:t>дисциплін </a:t>
                      </a:r>
                      <a:r>
                        <a:rPr dirty="0" sz="1400" spc="-10">
                          <a:latin typeface="Times New Roman"/>
                          <a:cs typeface="Times New Roman"/>
                        </a:rPr>
                        <a:t>кафедри </a:t>
                      </a:r>
                      <a:r>
                        <a:rPr dirty="0" sz="1400" spc="-5">
                          <a:latin typeface="Times New Roman"/>
                          <a:cs typeface="Times New Roman"/>
                        </a:rPr>
                        <a:t>відповідно до </a:t>
                      </a:r>
                      <a:r>
                        <a:rPr dirty="0" sz="1400" spc="-10">
                          <a:latin typeface="Times New Roman"/>
                          <a:cs typeface="Times New Roman"/>
                        </a:rPr>
                        <a:t>нового </a:t>
                      </a:r>
                      <a:r>
                        <a:rPr dirty="0" sz="1400">
                          <a:latin typeface="Times New Roman"/>
                          <a:cs typeface="Times New Roman"/>
                        </a:rPr>
                        <a:t>плану  спеціальності </a:t>
                      </a:r>
                      <a:r>
                        <a:rPr dirty="0" sz="1400" spc="-5">
                          <a:latin typeface="Times New Roman"/>
                          <a:cs typeface="Times New Roman"/>
                        </a:rPr>
                        <a:t>241 </a:t>
                      </a:r>
                      <a:r>
                        <a:rPr dirty="0" sz="1400">
                          <a:latin typeface="Times New Roman"/>
                          <a:cs typeface="Times New Roman"/>
                        </a:rPr>
                        <a:t>– </a:t>
                      </a:r>
                      <a:r>
                        <a:rPr dirty="0" sz="1400" spc="-5">
                          <a:latin typeface="Times New Roman"/>
                          <a:cs typeface="Times New Roman"/>
                        </a:rPr>
                        <a:t>готельно-ресторанна справа,  </a:t>
                      </a:r>
                      <a:r>
                        <a:rPr dirty="0" sz="1400" spc="5">
                          <a:latin typeface="Times New Roman"/>
                          <a:cs typeface="Times New Roman"/>
                        </a:rPr>
                        <a:t>242 </a:t>
                      </a:r>
                      <a:r>
                        <a:rPr dirty="0" sz="1400">
                          <a:latin typeface="Times New Roman"/>
                          <a:cs typeface="Times New Roman"/>
                        </a:rPr>
                        <a:t>–</a:t>
                      </a:r>
                      <a:r>
                        <a:rPr dirty="0" sz="1400" spc="-3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spc="-10">
                          <a:latin typeface="Times New Roman"/>
                          <a:cs typeface="Times New Roman"/>
                        </a:rPr>
                        <a:t>туризм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4064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45973">
                <a:tc>
                  <a:txBody>
                    <a:bodyPr/>
                    <a:lstStyle/>
                    <a:p>
                      <a:pPr marL="90170" marR="81915">
                        <a:lnSpc>
                          <a:spcPts val="1440"/>
                        </a:lnSpc>
                        <a:spcBef>
                          <a:spcPts val="335"/>
                        </a:spcBef>
                      </a:pPr>
                      <a:r>
                        <a:rPr dirty="0" sz="1400">
                          <a:latin typeface="Times New Roman"/>
                          <a:cs typeface="Times New Roman"/>
                        </a:rPr>
                        <a:t>За </a:t>
                      </a:r>
                      <a:r>
                        <a:rPr dirty="0" sz="1400" spc="-5">
                          <a:latin typeface="Times New Roman"/>
                          <a:cs typeface="Times New Roman"/>
                        </a:rPr>
                        <a:t>участі </a:t>
                      </a:r>
                      <a:r>
                        <a:rPr dirty="0" sz="1400" spc="-15">
                          <a:latin typeface="Times New Roman"/>
                          <a:cs typeface="Times New Roman"/>
                        </a:rPr>
                        <a:t>студентів </a:t>
                      </a:r>
                      <a:r>
                        <a:rPr dirty="0" sz="1400" spc="-10">
                          <a:latin typeface="Times New Roman"/>
                          <a:cs typeface="Times New Roman"/>
                        </a:rPr>
                        <a:t>формувати </a:t>
                      </a:r>
                      <a:r>
                        <a:rPr dirty="0" sz="1400">
                          <a:latin typeface="Times New Roman"/>
                          <a:cs typeface="Times New Roman"/>
                        </a:rPr>
                        <a:t>перелік </a:t>
                      </a:r>
                      <a:r>
                        <a:rPr dirty="0" sz="1400" spc="-5">
                          <a:latin typeface="Times New Roman"/>
                          <a:cs typeface="Times New Roman"/>
                        </a:rPr>
                        <a:t>дисциплін  </a:t>
                      </a:r>
                      <a:r>
                        <a:rPr dirty="0" sz="1400" spc="-10">
                          <a:latin typeface="Times New Roman"/>
                          <a:cs typeface="Times New Roman"/>
                        </a:rPr>
                        <a:t>вільного</a:t>
                      </a:r>
                      <a:r>
                        <a:rPr dirty="0" sz="1400" spc="-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spc="-25">
                          <a:latin typeface="Times New Roman"/>
                          <a:cs typeface="Times New Roman"/>
                        </a:rPr>
                        <a:t>вибору.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4254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46226">
                <a:tc>
                  <a:txBody>
                    <a:bodyPr/>
                    <a:lstStyle/>
                    <a:p>
                      <a:pPr marL="90170" marR="81280">
                        <a:lnSpc>
                          <a:spcPts val="1440"/>
                        </a:lnSpc>
                        <a:spcBef>
                          <a:spcPts val="340"/>
                        </a:spcBef>
                        <a:tabLst>
                          <a:tab pos="1143635" algn="l"/>
                          <a:tab pos="1607185" algn="l"/>
                          <a:tab pos="2715260" algn="l"/>
                          <a:tab pos="3823335" algn="l"/>
                        </a:tabLst>
                      </a:pPr>
                      <a:r>
                        <a:rPr dirty="0" sz="1400" spc="-10"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dirty="0" sz="1400">
                          <a:latin typeface="Times New Roman"/>
                          <a:cs typeface="Times New Roman"/>
                        </a:rPr>
                        <a:t>рац</a:t>
                      </a:r>
                      <a:r>
                        <a:rPr dirty="0" sz="1400" spc="-5">
                          <a:latin typeface="Times New Roman"/>
                          <a:cs typeface="Times New Roman"/>
                        </a:rPr>
                        <a:t>ю</a:t>
                      </a:r>
                      <a:r>
                        <a:rPr dirty="0" sz="1400" spc="-3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dirty="0" sz="1400" spc="-3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400">
                          <a:latin typeface="Times New Roman"/>
                          <a:cs typeface="Times New Roman"/>
                        </a:rPr>
                        <a:t>ти</a:t>
                      </a:r>
                      <a:r>
                        <a:rPr dirty="0" sz="140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dirty="0" sz="1400">
                          <a:latin typeface="Times New Roman"/>
                          <a:cs typeface="Times New Roman"/>
                        </a:rPr>
                        <a:t>над</a:t>
                      </a:r>
                      <a:r>
                        <a:rPr dirty="0" sz="140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dirty="0" sz="140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400" spc="-2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400">
                          <a:latin typeface="Times New Roman"/>
                          <a:cs typeface="Times New Roman"/>
                        </a:rPr>
                        <a:t>пи</a:t>
                      </a:r>
                      <a:r>
                        <a:rPr dirty="0" sz="1400" spc="1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400">
                          <a:latin typeface="Times New Roman"/>
                          <a:cs typeface="Times New Roman"/>
                        </a:rPr>
                        <a:t>анням</a:t>
                      </a:r>
                      <a:r>
                        <a:rPr dirty="0" sz="140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dirty="0" sz="1400"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dirty="0" sz="1400" spc="-10">
                          <a:latin typeface="Times New Roman"/>
                          <a:cs typeface="Times New Roman"/>
                        </a:rPr>
                        <a:t>і</a:t>
                      </a:r>
                      <a:r>
                        <a:rPr dirty="0" sz="1400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400" spc="-20">
                          <a:latin typeface="Times New Roman"/>
                          <a:cs typeface="Times New Roman"/>
                        </a:rPr>
                        <a:t>ру</a:t>
                      </a:r>
                      <a:r>
                        <a:rPr dirty="0" sz="1400">
                          <a:latin typeface="Times New Roman"/>
                          <a:cs typeface="Times New Roman"/>
                        </a:rPr>
                        <a:t>ч</a:t>
                      </a:r>
                      <a:r>
                        <a:rPr dirty="0" sz="1400" spc="-1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40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1400" spc="-1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dirty="0" sz="1400">
                          <a:latin typeface="Times New Roman"/>
                          <a:cs typeface="Times New Roman"/>
                        </a:rPr>
                        <a:t>ів</a:t>
                      </a:r>
                      <a:r>
                        <a:rPr dirty="0" sz="140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dirty="0" sz="1400">
                          <a:latin typeface="Times New Roman"/>
                          <a:cs typeface="Times New Roman"/>
                        </a:rPr>
                        <a:t>і  </a:t>
                      </a:r>
                      <a:r>
                        <a:rPr dirty="0" sz="1400" spc="-5">
                          <a:latin typeface="Times New Roman"/>
                          <a:cs typeface="Times New Roman"/>
                        </a:rPr>
                        <a:t>навчальних</a:t>
                      </a:r>
                      <a:r>
                        <a:rPr dirty="0" sz="1400" spc="-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>
                          <a:latin typeface="Times New Roman"/>
                          <a:cs typeface="Times New Roman"/>
                        </a:rPr>
                        <a:t>посібників.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4318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771461">
                <a:tc>
                  <a:txBody>
                    <a:bodyPr/>
                    <a:lstStyle/>
                    <a:p>
                      <a:pPr marL="90170" marR="82550">
                        <a:lnSpc>
                          <a:spcPts val="1440"/>
                        </a:lnSpc>
                        <a:spcBef>
                          <a:spcPts val="340"/>
                        </a:spcBef>
                        <a:tabLst>
                          <a:tab pos="1155700" algn="l"/>
                          <a:tab pos="2499995" algn="l"/>
                          <a:tab pos="3397885" algn="l"/>
                        </a:tabLst>
                      </a:pPr>
                      <a:r>
                        <a:rPr dirty="0" sz="1400" spc="-4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40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400" spc="-15">
                          <a:latin typeface="Times New Roman"/>
                          <a:cs typeface="Times New Roman"/>
                        </a:rPr>
                        <a:t>з</a:t>
                      </a:r>
                      <a:r>
                        <a:rPr dirty="0" sz="1400" spc="-1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40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400" spc="-10">
                          <a:latin typeface="Times New Roman"/>
                          <a:cs typeface="Times New Roman"/>
                        </a:rPr>
                        <a:t>б</a:t>
                      </a:r>
                      <a:r>
                        <a:rPr dirty="0" sz="1400" spc="-25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dirty="0" sz="140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40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dirty="0" sz="1400">
                          <a:latin typeface="Times New Roman"/>
                          <a:cs typeface="Times New Roman"/>
                        </a:rPr>
                        <a:t>еле</a:t>
                      </a:r>
                      <a:r>
                        <a:rPr dirty="0" sz="1400" spc="-3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dirty="0" sz="1400" spc="5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40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400" spc="-1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40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400" spc="-10">
                          <a:latin typeface="Times New Roman"/>
                          <a:cs typeface="Times New Roman"/>
                        </a:rPr>
                        <a:t>ни</a:t>
                      </a:r>
                      <a:r>
                        <a:rPr dirty="0" sz="1400">
                          <a:latin typeface="Times New Roman"/>
                          <a:cs typeface="Times New Roman"/>
                        </a:rPr>
                        <a:t>х</a:t>
                      </a:r>
                      <a:r>
                        <a:rPr dirty="0" sz="140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dirty="0" sz="1400" spc="-25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dirty="0" sz="1400" spc="-2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dirty="0" sz="1400">
                          <a:latin typeface="Times New Roman"/>
                          <a:cs typeface="Times New Roman"/>
                        </a:rPr>
                        <a:t>рсі</a:t>
                      </a:r>
                      <a:r>
                        <a:rPr dirty="0" sz="1400" spc="-5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dirty="0" sz="1400">
                          <a:latin typeface="Times New Roman"/>
                          <a:cs typeface="Times New Roman"/>
                        </a:rPr>
                        <a:t>,</a:t>
                      </a:r>
                      <a:r>
                        <a:rPr dirty="0" sz="140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dirty="0" sz="1400" spc="-25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dirty="0" sz="1400" spc="-2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dirty="0" sz="1400">
                          <a:latin typeface="Times New Roman"/>
                          <a:cs typeface="Times New Roman"/>
                        </a:rPr>
                        <a:t>рсів  </a:t>
                      </a:r>
                      <a:r>
                        <a:rPr dirty="0" sz="1400" spc="-5">
                          <a:latin typeface="Times New Roman"/>
                          <a:cs typeface="Times New Roman"/>
                        </a:rPr>
                        <a:t>дистанційного </a:t>
                      </a:r>
                      <a:r>
                        <a:rPr dirty="0" sz="1400" spc="-10">
                          <a:latin typeface="Times New Roman"/>
                          <a:cs typeface="Times New Roman"/>
                        </a:rPr>
                        <a:t>навчання </a:t>
                      </a:r>
                      <a:r>
                        <a:rPr dirty="0" sz="1400" spc="5">
                          <a:latin typeface="Times New Roman"/>
                          <a:cs typeface="Times New Roman"/>
                        </a:rPr>
                        <a:t>та </a:t>
                      </a:r>
                      <a:r>
                        <a:rPr dirty="0" sz="1400" spc="-5">
                          <a:latin typeface="Times New Roman"/>
                          <a:cs typeface="Times New Roman"/>
                        </a:rPr>
                        <a:t>відеолекції</a:t>
                      </a:r>
                      <a:r>
                        <a:rPr dirty="0" sz="1400" spc="-3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spc="-5">
                          <a:latin typeface="Times New Roman"/>
                          <a:cs typeface="Times New Roman"/>
                        </a:rPr>
                        <a:t>кафедри.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4318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771525">
                <a:tc>
                  <a:txBody>
                    <a:bodyPr/>
                    <a:lstStyle/>
                    <a:p>
                      <a:pPr marL="90170" marR="81280">
                        <a:lnSpc>
                          <a:spcPts val="1440"/>
                        </a:lnSpc>
                        <a:spcBef>
                          <a:spcPts val="340"/>
                        </a:spcBef>
                      </a:pPr>
                      <a:r>
                        <a:rPr dirty="0" sz="1400" spc="-20">
                          <a:latin typeface="Times New Roman"/>
                          <a:cs typeface="Times New Roman"/>
                        </a:rPr>
                        <a:t>Заохочувати </a:t>
                      </a:r>
                      <a:r>
                        <a:rPr dirty="0" sz="1400" spc="-15">
                          <a:latin typeface="Times New Roman"/>
                          <a:cs typeface="Times New Roman"/>
                        </a:rPr>
                        <a:t>студентів </a:t>
                      </a:r>
                      <a:r>
                        <a:rPr dirty="0" sz="1400" spc="-5">
                          <a:latin typeface="Times New Roman"/>
                          <a:cs typeface="Times New Roman"/>
                        </a:rPr>
                        <a:t>до участі </a:t>
                      </a:r>
                      <a:r>
                        <a:rPr dirty="0" sz="1400">
                          <a:latin typeface="Times New Roman"/>
                          <a:cs typeface="Times New Roman"/>
                        </a:rPr>
                        <a:t>в </a:t>
                      </a:r>
                      <a:r>
                        <a:rPr dirty="0" sz="1400" spc="-5">
                          <a:latin typeface="Times New Roman"/>
                          <a:cs typeface="Times New Roman"/>
                        </a:rPr>
                        <a:t>літніх </a:t>
                      </a:r>
                      <a:r>
                        <a:rPr dirty="0" sz="1400" spc="-20">
                          <a:latin typeface="Times New Roman"/>
                          <a:cs typeface="Times New Roman"/>
                        </a:rPr>
                        <a:t>школах  </a:t>
                      </a:r>
                      <a:r>
                        <a:rPr dirty="0" sz="1400">
                          <a:latin typeface="Times New Roman"/>
                          <a:cs typeface="Times New Roman"/>
                        </a:rPr>
                        <a:t>через </a:t>
                      </a:r>
                      <a:r>
                        <a:rPr dirty="0" sz="1400" spc="-15">
                          <a:latin typeface="Times New Roman"/>
                          <a:cs typeface="Times New Roman"/>
                        </a:rPr>
                        <a:t>здобуття </a:t>
                      </a:r>
                      <a:r>
                        <a:rPr dirty="0" sz="1400">
                          <a:latin typeface="Times New Roman"/>
                          <a:cs typeface="Times New Roman"/>
                        </a:rPr>
                        <a:t>грантів і </a:t>
                      </a:r>
                      <a:r>
                        <a:rPr dirty="0" sz="1400" spc="-5">
                          <a:latin typeface="Times New Roman"/>
                          <a:cs typeface="Times New Roman"/>
                        </a:rPr>
                        <a:t>участь </a:t>
                      </a:r>
                      <a:r>
                        <a:rPr dirty="0" sz="140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dirty="0" sz="1400" spc="-3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spc="-10">
                          <a:latin typeface="Times New Roman"/>
                          <a:cs typeface="Times New Roman"/>
                        </a:rPr>
                        <a:t>конкурсах.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4318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5" name="object 5"/>
          <p:cNvSpPr/>
          <p:nvPr/>
        </p:nvSpPr>
        <p:spPr>
          <a:xfrm>
            <a:off x="789431" y="1210057"/>
            <a:ext cx="4070604" cy="564793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2940"/>
              </a:lnSpc>
            </a:pPr>
            <a:fld id="{81D60167-4931-47E6-BA6A-407CBD079E47}" type="slidenum">
              <a:rPr dirty="0"/>
              <a:t>10</a:t>
            </a:fld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2022-06-14T16:19:06Z</dcterms:created>
  <dcterms:modified xsi:type="dcterms:W3CDTF">2022-06-14T16:19:06Z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2022-06-14T00:00:00Z</vt:filetime>
  </property>
  <property fmtid="{D5CDD505-2E9C-101B-9397-08002B2CF9AE}" pid="3" name="Creator">
    <vt:lpwstr>Microsoft® PowerPoint® for Microsoft 365</vt:lpwstr>
  </property>
  <property fmtid="{D5CDD505-2E9C-101B-9397-08002B2CF9AE}" pid="4" name="LastSaved">
    <vt:filetime>2022-06-14T00:00:00Z</vt:filetime>
  </property>
</Properties>
</file>