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3" r:id="rId6"/>
    <p:sldId id="264" r:id="rId7"/>
    <p:sldId id="260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6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8" d="100"/>
          <a:sy n="88" d="100"/>
        </p:scale>
        <p:origin x="1327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1240-A8DD-4AB2-89A8-A627B41A6D6B}" type="datetimeFigureOut">
              <a:rPr lang="uk-UA" smtClean="0"/>
              <a:t>29.11.2021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D11DF-2DDA-4AA9-94AE-F25B6E30BDF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0511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1240-A8DD-4AB2-89A8-A627B41A6D6B}" type="datetimeFigureOut">
              <a:rPr lang="uk-UA" smtClean="0"/>
              <a:t>29.11.2021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D11DF-2DDA-4AA9-94AE-F25B6E30BDF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44698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1240-A8DD-4AB2-89A8-A627B41A6D6B}" type="datetimeFigureOut">
              <a:rPr lang="uk-UA" smtClean="0"/>
              <a:t>29.11.2021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D11DF-2DDA-4AA9-94AE-F25B6E30BDF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0046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1240-A8DD-4AB2-89A8-A627B41A6D6B}" type="datetimeFigureOut">
              <a:rPr lang="uk-UA" smtClean="0"/>
              <a:t>29.11.2021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D11DF-2DDA-4AA9-94AE-F25B6E30BDF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09101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1240-A8DD-4AB2-89A8-A627B41A6D6B}" type="datetimeFigureOut">
              <a:rPr lang="uk-UA" smtClean="0"/>
              <a:t>29.11.2021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D11DF-2DDA-4AA9-94AE-F25B6E30BDF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5709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1240-A8DD-4AB2-89A8-A627B41A6D6B}" type="datetimeFigureOut">
              <a:rPr lang="uk-UA" smtClean="0"/>
              <a:t>29.11.2021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D11DF-2DDA-4AA9-94AE-F25B6E30BDF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5985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1240-A8DD-4AB2-89A8-A627B41A6D6B}" type="datetimeFigureOut">
              <a:rPr lang="uk-UA" smtClean="0"/>
              <a:t>29.11.2021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D11DF-2DDA-4AA9-94AE-F25B6E30BDF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0750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1240-A8DD-4AB2-89A8-A627B41A6D6B}" type="datetimeFigureOut">
              <a:rPr lang="uk-UA" smtClean="0"/>
              <a:t>29.11.2021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D11DF-2DDA-4AA9-94AE-F25B6E30BDF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85433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1240-A8DD-4AB2-89A8-A627B41A6D6B}" type="datetimeFigureOut">
              <a:rPr lang="uk-UA" smtClean="0"/>
              <a:t>29.11.2021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D11DF-2DDA-4AA9-94AE-F25B6E30BDF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21172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1240-A8DD-4AB2-89A8-A627B41A6D6B}" type="datetimeFigureOut">
              <a:rPr lang="uk-UA" smtClean="0"/>
              <a:t>29.11.2021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D11DF-2DDA-4AA9-94AE-F25B6E30BDF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9447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1240-A8DD-4AB2-89A8-A627B41A6D6B}" type="datetimeFigureOut">
              <a:rPr lang="uk-UA" smtClean="0"/>
              <a:t>29.11.2021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D11DF-2DDA-4AA9-94AE-F25B6E30BDF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5301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A1240-A8DD-4AB2-89A8-A627B41A6D6B}" type="datetimeFigureOut">
              <a:rPr lang="uk-UA" smtClean="0"/>
              <a:t>29.11.2021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D11DF-2DDA-4AA9-94AE-F25B6E30BDF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90979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9AAA03-48D9-455E-BAA7-C2F7BD04FD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5795" y="2109458"/>
            <a:ext cx="6651068" cy="2387600"/>
          </a:xfrm>
        </p:spPr>
        <p:txBody>
          <a:bodyPr>
            <a:noAutofit/>
          </a:bodyPr>
          <a:lstStyle/>
          <a:p>
            <a:r>
              <a:rPr lang="uk-UA" sz="3000" dirty="0"/>
              <a:t>Виставка-презентація унікальних, раритетних і сучасних наукових книг серії «Чорноземи»,</a:t>
            </a:r>
            <a:br>
              <a:rPr lang="uk-UA" sz="3000" dirty="0"/>
            </a:br>
            <a:r>
              <a:rPr lang="uk-UA" sz="3000" dirty="0"/>
              <a:t>присвячена Всесвітньому дню ґрунту – </a:t>
            </a:r>
            <a:br>
              <a:rPr lang="uk-UA" sz="3000" dirty="0"/>
            </a:br>
            <a:r>
              <a:rPr lang="uk-UA" sz="3000" dirty="0"/>
              <a:t>5 грудня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40D2A931-68D1-4845-BD40-B0B0DE1A42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2329" y="4946605"/>
            <a:ext cx="6858000" cy="1655762"/>
          </a:xfrm>
        </p:spPr>
        <p:txBody>
          <a:bodyPr/>
          <a:lstStyle/>
          <a:p>
            <a:r>
              <a:rPr lang="uk-UA" b="1" dirty="0"/>
              <a:t>професор Позняк Степан Павлович</a:t>
            </a:r>
          </a:p>
          <a:p>
            <a:r>
              <a:rPr lang="uk-UA" i="1" dirty="0"/>
              <a:t>кафедра ґрунтознавства і географії ґрунтів Львівського національного університету </a:t>
            </a:r>
            <a:br>
              <a:rPr lang="uk-UA" i="1" dirty="0"/>
            </a:br>
            <a:r>
              <a:rPr lang="uk-UA" i="1" dirty="0"/>
              <a:t>імені Івана Франка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3992A1A-553C-405A-AD05-348E4709086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311" y="467982"/>
            <a:ext cx="1681378" cy="162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445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9AAA03-48D9-455E-BAA7-C2F7BD04FD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3215" y="1963270"/>
            <a:ext cx="5662451" cy="1097281"/>
          </a:xfrm>
        </p:spPr>
        <p:txBody>
          <a:bodyPr>
            <a:noAutofit/>
          </a:bodyPr>
          <a:lstStyle/>
          <a:p>
            <a:pPr algn="l"/>
            <a:r>
              <a:rPr lang="ru-RU" sz="2600" dirty="0"/>
              <a:t>В </a:t>
            </a:r>
            <a:r>
              <a:rPr lang="ru-RU" sz="2600" dirty="0" err="1"/>
              <a:t>моїм</a:t>
            </a:r>
            <a:r>
              <a:rPr lang="ru-RU" sz="2600" dirty="0"/>
              <a:t> краю </a:t>
            </a:r>
            <a:r>
              <a:rPr lang="ru-RU" sz="2600" dirty="0" err="1"/>
              <a:t>чорноземи</a:t>
            </a:r>
            <a:r>
              <a:rPr lang="ru-RU" sz="2600" dirty="0"/>
              <a:t> </a:t>
            </a:r>
            <a:r>
              <a:rPr lang="ru-RU" sz="2600" dirty="0" err="1"/>
              <a:t>метрові</a:t>
            </a:r>
            <a:r>
              <a:rPr lang="ru-RU" sz="2600" dirty="0"/>
              <a:t>:</a:t>
            </a:r>
            <a:br>
              <a:rPr lang="ru-RU" sz="2600" dirty="0"/>
            </a:br>
            <a:r>
              <a:rPr lang="ru-RU" sz="2600" dirty="0" err="1"/>
              <a:t>Посадиш</a:t>
            </a:r>
            <a:r>
              <a:rPr lang="ru-RU" sz="2600" dirty="0"/>
              <a:t> </a:t>
            </a:r>
            <a:r>
              <a:rPr lang="ru-RU" sz="2600" dirty="0" err="1"/>
              <a:t>голоблю</a:t>
            </a:r>
            <a:r>
              <a:rPr lang="ru-RU" sz="2600" dirty="0"/>
              <a:t> – і та проросте.</a:t>
            </a:r>
            <a:endParaRPr lang="ru-RU" sz="2600" dirty="0">
              <a:solidFill>
                <a:srgbClr val="FF0000"/>
              </a:solidFill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E64E852-825A-408F-9889-35E901DC7B17}"/>
              </a:ext>
            </a:extLst>
          </p:cNvPr>
          <p:cNvSpPr txBox="1">
            <a:spLocks/>
          </p:cNvSpPr>
          <p:nvPr/>
        </p:nvSpPr>
        <p:spPr>
          <a:xfrm>
            <a:off x="502872" y="4454199"/>
            <a:ext cx="2860343" cy="7386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400" i="1" dirty="0"/>
              <a:t>Микола Руденко </a:t>
            </a:r>
            <a:endParaRPr lang="uk-UA" sz="2400" i="1" dirty="0"/>
          </a:p>
        </p:txBody>
      </p:sp>
      <p:pic>
        <p:nvPicPr>
          <p:cNvPr id="8194" name="Picture 2" descr="Безсмертно сієш, смертно жнеш» - UAHistory">
            <a:extLst>
              <a:ext uri="{FF2B5EF4-FFF2-40B4-BE49-F238E27FC236}">
                <a16:creationId xmlns:a16="http://schemas.microsoft.com/office/drawing/2014/main" id="{5F8DB32B-399C-43E0-9F35-55C67C669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72" y="1665111"/>
            <a:ext cx="2515633" cy="307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07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9AAA03-48D9-455E-BAA7-C2F7BD04FD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42909" y="1769634"/>
            <a:ext cx="4654905" cy="2936838"/>
          </a:xfrm>
        </p:spPr>
        <p:txBody>
          <a:bodyPr>
            <a:noAutofit/>
          </a:bodyPr>
          <a:lstStyle/>
          <a:p>
            <a:pPr algn="l"/>
            <a:r>
              <a:rPr lang="ru-RU" sz="2600" dirty="0"/>
              <a:t>Там, за порогами, в степах,</a:t>
            </a:r>
            <a:br>
              <a:rPr lang="ru-RU" sz="2600" dirty="0"/>
            </a:br>
            <a:r>
              <a:rPr lang="ru-RU" sz="2600" dirty="0"/>
              <a:t>де </a:t>
            </a:r>
            <a:r>
              <a:rPr lang="ru-RU" sz="2600" dirty="0" err="1"/>
              <a:t>землі</a:t>
            </a:r>
            <a:r>
              <a:rPr lang="ru-RU" sz="2600" dirty="0"/>
              <a:t> </a:t>
            </a:r>
            <a:r>
              <a:rPr lang="ru-RU" sz="2600" dirty="0" err="1"/>
              <a:t>щедрі</a:t>
            </a:r>
            <a:r>
              <a:rPr lang="ru-RU" sz="2600" dirty="0"/>
              <a:t> і </a:t>
            </a:r>
            <a:r>
              <a:rPr lang="ru-RU" sz="2600" dirty="0" err="1"/>
              <a:t>розлогі</a:t>
            </a:r>
            <a:r>
              <a:rPr lang="ru-RU" sz="2600" dirty="0"/>
              <a:t>,</a:t>
            </a:r>
            <a:br>
              <a:rPr lang="ru-RU" sz="2600" dirty="0"/>
            </a:br>
            <a:r>
              <a:rPr lang="ru-RU" sz="2600" dirty="0" err="1"/>
              <a:t>сидять</a:t>
            </a:r>
            <a:r>
              <a:rPr lang="ru-RU" sz="2600" dirty="0"/>
              <a:t> </a:t>
            </a:r>
            <a:r>
              <a:rPr lang="ru-RU" sz="2600" dirty="0" err="1"/>
              <a:t>лелеки</a:t>
            </a:r>
            <a:r>
              <a:rPr lang="ru-RU" sz="2600" dirty="0"/>
              <a:t> на </a:t>
            </a:r>
            <a:r>
              <a:rPr lang="ru-RU" sz="2600" dirty="0" err="1"/>
              <a:t>стовпах</a:t>
            </a:r>
            <a:br>
              <a:rPr lang="ru-RU" sz="2600" dirty="0"/>
            </a:br>
            <a:r>
              <a:rPr lang="ru-RU" sz="2600" dirty="0"/>
              <a:t>і </a:t>
            </a:r>
            <a:r>
              <a:rPr lang="ru-RU" sz="2600" dirty="0" err="1"/>
              <a:t>ріллі</a:t>
            </a:r>
            <a:r>
              <a:rPr lang="ru-RU" sz="2600" dirty="0"/>
              <a:t> </a:t>
            </a:r>
            <a:r>
              <a:rPr lang="ru-RU" sz="2600" dirty="0" err="1"/>
              <a:t>дихають</a:t>
            </a:r>
            <a:r>
              <a:rPr lang="ru-RU" sz="2600" dirty="0"/>
              <a:t> </a:t>
            </a:r>
            <a:r>
              <a:rPr lang="ru-RU" sz="2600" dirty="0" err="1"/>
              <a:t>вологі</a:t>
            </a:r>
            <a:r>
              <a:rPr lang="ru-RU" sz="2600" dirty="0"/>
              <a:t>,</a:t>
            </a:r>
            <a:br>
              <a:rPr lang="ru-RU" sz="2600" dirty="0"/>
            </a:br>
            <a:r>
              <a:rPr lang="ru-RU" sz="2600" dirty="0"/>
              <a:t>там </a:t>
            </a:r>
            <a:r>
              <a:rPr lang="ru-RU" sz="2600" dirty="0" err="1"/>
              <a:t>що</a:t>
            </a:r>
            <a:r>
              <a:rPr lang="ru-RU" sz="2600" dirty="0"/>
              <a:t> не впало — проросло,</a:t>
            </a:r>
            <a:br>
              <a:rPr lang="ru-RU" sz="2600" dirty="0"/>
            </a:br>
            <a:r>
              <a:rPr lang="ru-RU" sz="2600" dirty="0"/>
              <a:t>шляхи — як </a:t>
            </a:r>
            <a:r>
              <a:rPr lang="ru-RU" sz="2600" dirty="0" err="1"/>
              <a:t>рокіт</a:t>
            </a:r>
            <a:r>
              <a:rPr lang="ru-RU" sz="2600" dirty="0"/>
              <a:t> на </a:t>
            </a:r>
            <a:r>
              <a:rPr lang="ru-RU" sz="2600" dirty="0" err="1"/>
              <a:t>бандурі</a:t>
            </a:r>
            <a:r>
              <a:rPr lang="ru-RU" sz="2600" dirty="0"/>
              <a:t>,</a:t>
            </a:r>
            <a:br>
              <a:rPr lang="ru-RU" sz="2600" dirty="0"/>
            </a:br>
            <a:r>
              <a:rPr lang="ru-RU" sz="2600" dirty="0"/>
              <a:t>там як </a:t>
            </a:r>
            <a:r>
              <a:rPr lang="ru-RU" sz="2600" dirty="0" err="1"/>
              <a:t>зривались</a:t>
            </a:r>
            <a:r>
              <a:rPr lang="ru-RU" sz="2600" dirty="0"/>
              <a:t> </a:t>
            </a:r>
            <a:r>
              <a:rPr lang="ru-RU" sz="2600" dirty="0" err="1"/>
              <a:t>чорні</a:t>
            </a:r>
            <a:r>
              <a:rPr lang="ru-RU" sz="2600" dirty="0"/>
              <a:t> </a:t>
            </a:r>
            <a:r>
              <a:rPr lang="ru-RU" sz="2600" dirty="0" err="1"/>
              <a:t>бурі</a:t>
            </a:r>
            <a:r>
              <a:rPr lang="ru-RU" sz="2600" dirty="0"/>
              <a:t> —</a:t>
            </a:r>
            <a:br>
              <a:rPr lang="ru-RU" sz="2600" dirty="0"/>
            </a:br>
            <a:r>
              <a:rPr lang="ru-RU" sz="2600" dirty="0" err="1"/>
              <a:t>чорнозем</a:t>
            </a:r>
            <a:r>
              <a:rPr lang="ru-RU" sz="2600" dirty="0"/>
              <a:t> тоннами несло…</a:t>
            </a:r>
            <a:endParaRPr lang="ru-RU" sz="2600" dirty="0">
              <a:solidFill>
                <a:srgbClr val="FF0000"/>
              </a:solidFill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E64E852-825A-408F-9889-35E901DC7B17}"/>
              </a:ext>
            </a:extLst>
          </p:cNvPr>
          <p:cNvSpPr txBox="1">
            <a:spLocks/>
          </p:cNvSpPr>
          <p:nvPr/>
        </p:nvSpPr>
        <p:spPr>
          <a:xfrm>
            <a:off x="1110679" y="4459578"/>
            <a:ext cx="2860343" cy="7386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400" i="1" dirty="0" err="1"/>
              <a:t>Ліна</a:t>
            </a:r>
            <a:r>
              <a:rPr lang="ru-RU" sz="2400" i="1" dirty="0"/>
              <a:t> Костенко </a:t>
            </a:r>
            <a:endParaRPr lang="uk-UA" sz="2400" i="1" dirty="0"/>
          </a:p>
        </p:txBody>
      </p:sp>
      <p:pic>
        <p:nvPicPr>
          <p:cNvPr id="9218" name="Picture 2" descr="Ліна Костенко в Запорізькому Січовому колегіумі | Комунальний Заклад  &amp;quot;Запорізька спецiалiзована школа-iнтернат II-III ступенiв &amp;quot;Січовий  колегіум&amp;quot; Запорiзької Обласної Ради - Офіційний сайт">
            <a:extLst>
              <a:ext uri="{FF2B5EF4-FFF2-40B4-BE49-F238E27FC236}">
                <a16:creationId xmlns:a16="http://schemas.microsoft.com/office/drawing/2014/main" id="{890D72C7-4AAE-421B-B1AA-50327E7B5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15" y="1620372"/>
            <a:ext cx="38100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3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9AAA03-48D9-455E-BAA7-C2F7BD04FD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27268" y="1070386"/>
            <a:ext cx="5488624" cy="4421393"/>
          </a:xfrm>
        </p:spPr>
        <p:txBody>
          <a:bodyPr>
            <a:noAutofit/>
          </a:bodyPr>
          <a:lstStyle/>
          <a:p>
            <a:pPr algn="l"/>
            <a:r>
              <a:rPr lang="ru-RU" sz="2400" dirty="0"/>
              <a:t>«</a:t>
            </a:r>
            <a:r>
              <a:rPr lang="ru-RU" sz="2400" dirty="0" err="1"/>
              <a:t>Розумна</a:t>
            </a:r>
            <a:r>
              <a:rPr lang="ru-RU" sz="2400" dirty="0"/>
              <a:t> </a:t>
            </a:r>
            <a:r>
              <a:rPr lang="ru-RU" sz="2400" dirty="0" err="1"/>
              <a:t>людина</a:t>
            </a:r>
            <a:r>
              <a:rPr lang="ru-RU" sz="2400" dirty="0"/>
              <a:t> </a:t>
            </a:r>
            <a:r>
              <a:rPr lang="ru-RU" sz="2400" dirty="0" err="1"/>
              <a:t>завжди</a:t>
            </a:r>
            <a:r>
              <a:rPr lang="ru-RU" sz="2400" dirty="0"/>
              <a:t> </a:t>
            </a:r>
            <a:r>
              <a:rPr lang="ru-RU" sz="2400" dirty="0" err="1"/>
              <a:t>вважає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час, в </a:t>
            </a:r>
            <a:r>
              <a:rPr lang="ru-RU" sz="2400" dirty="0" err="1"/>
              <a:t>якому</a:t>
            </a:r>
            <a:r>
              <a:rPr lang="ru-RU" sz="2400" dirty="0"/>
              <a:t> вона </a:t>
            </a:r>
            <a:r>
              <a:rPr lang="ru-RU" sz="2400" dirty="0" err="1"/>
              <a:t>живе</a:t>
            </a:r>
            <a:r>
              <a:rPr lang="ru-RU" sz="2400" dirty="0"/>
              <a:t>, </a:t>
            </a:r>
            <a:r>
              <a:rPr lang="ru-RU" sz="2400" dirty="0" err="1"/>
              <a:t>позбавлений</a:t>
            </a:r>
            <a:r>
              <a:rPr lang="ru-RU" sz="2400" dirty="0"/>
              <a:t> будь-</a:t>
            </a:r>
            <a:r>
              <a:rPr lang="ru-RU" sz="2400" dirty="0" err="1"/>
              <a:t>якого</a:t>
            </a:r>
            <a:r>
              <a:rPr lang="ru-RU" sz="2400" dirty="0"/>
              <a:t> </a:t>
            </a:r>
            <a:r>
              <a:rPr lang="ru-RU" sz="2400" dirty="0" err="1"/>
              <a:t>раціонального</a:t>
            </a:r>
            <a:r>
              <a:rPr lang="ru-RU" sz="2400" dirty="0"/>
              <a:t> </a:t>
            </a:r>
            <a:r>
              <a:rPr lang="ru-RU" sz="2400" dirty="0" err="1"/>
              <a:t>тлумачення</a:t>
            </a:r>
            <a:r>
              <a:rPr lang="ru-RU" sz="2400" dirty="0"/>
              <a:t>. </a:t>
            </a:r>
            <a:r>
              <a:rPr lang="ru-RU" sz="2400" dirty="0" err="1"/>
              <a:t>Бо</a:t>
            </a:r>
            <a:r>
              <a:rPr lang="ru-RU" sz="2400" dirty="0"/>
              <a:t>, </a:t>
            </a:r>
            <a:r>
              <a:rPr lang="ru-RU" sz="2400" dirty="0" err="1"/>
              <a:t>якщо</a:t>
            </a:r>
            <a:r>
              <a:rPr lang="ru-RU" sz="2400" dirty="0"/>
              <a:t> третина </a:t>
            </a:r>
            <a:r>
              <a:rPr lang="ru-RU" sz="2400" dirty="0" err="1"/>
              <a:t>чи</a:t>
            </a:r>
            <a:r>
              <a:rPr lang="ru-RU" sz="2400" dirty="0"/>
              <a:t> четвертина </a:t>
            </a:r>
            <a:r>
              <a:rPr lang="ru-RU" sz="2400" dirty="0" err="1"/>
              <a:t>людства</a:t>
            </a:r>
            <a:r>
              <a:rPr lang="ru-RU" sz="2400" dirty="0"/>
              <a:t> </a:t>
            </a:r>
            <a:r>
              <a:rPr lang="ru-RU" sz="2400" dirty="0" err="1"/>
              <a:t>страждає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гине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голоду, а </a:t>
            </a:r>
            <a:r>
              <a:rPr lang="ru-RU" sz="2400" dirty="0" err="1"/>
              <a:t>масивний</a:t>
            </a:r>
            <a:r>
              <a:rPr lang="ru-RU" sz="2400" dirty="0"/>
              <a:t> </a:t>
            </a:r>
            <a:r>
              <a:rPr lang="ru-RU" sz="2400" dirty="0" err="1"/>
              <a:t>український</a:t>
            </a:r>
            <a:r>
              <a:rPr lang="ru-RU" sz="2400" dirty="0"/>
              <a:t> </a:t>
            </a:r>
            <a:r>
              <a:rPr lang="ru-RU" sz="2400" dirty="0" err="1"/>
              <a:t>чорнозем</a:t>
            </a:r>
            <a:r>
              <a:rPr lang="ru-RU" sz="2400" dirty="0"/>
              <a:t>, </a:t>
            </a:r>
            <a:r>
              <a:rPr lang="ru-RU" sz="2400" dirty="0" err="1"/>
              <a:t>зарослий</a:t>
            </a:r>
            <a:r>
              <a:rPr lang="ru-RU" sz="2400" dirty="0"/>
              <a:t> </a:t>
            </a:r>
            <a:r>
              <a:rPr lang="ru-RU" sz="2400" dirty="0" err="1"/>
              <a:t>бур’яном</a:t>
            </a:r>
            <a:r>
              <a:rPr lang="ru-RU" sz="2400" dirty="0"/>
              <a:t>, </a:t>
            </a:r>
            <a:r>
              <a:rPr lang="ru-RU" sz="2400" dirty="0" err="1"/>
              <a:t>дає</a:t>
            </a:r>
            <a:r>
              <a:rPr lang="ru-RU" sz="2400" dirty="0"/>
              <a:t> </a:t>
            </a:r>
            <a:r>
              <a:rPr lang="ru-RU" sz="2400" dirty="0" err="1"/>
              <a:t>лише</a:t>
            </a:r>
            <a:r>
              <a:rPr lang="ru-RU" sz="2400" dirty="0"/>
              <a:t> урожай «</a:t>
            </a:r>
            <a:r>
              <a:rPr lang="ru-RU" sz="2400" dirty="0" err="1"/>
              <a:t>Майбахів</a:t>
            </a:r>
            <a:r>
              <a:rPr lang="ru-RU" sz="2400" dirty="0"/>
              <a:t>» одному </a:t>
            </a:r>
            <a:r>
              <a:rPr lang="ru-RU" sz="2400" dirty="0" err="1"/>
              <a:t>відсоткові</a:t>
            </a:r>
            <a:r>
              <a:rPr lang="ru-RU" sz="2400" dirty="0"/>
              <a:t> </a:t>
            </a:r>
            <a:r>
              <a:rPr lang="ru-RU" sz="2400" dirty="0" err="1"/>
              <a:t>вибраних</a:t>
            </a:r>
            <a:r>
              <a:rPr lang="ru-RU" sz="2400" dirty="0"/>
              <a:t>, але не </a:t>
            </a:r>
            <a:r>
              <a:rPr lang="ru-RU" sz="2400" dirty="0" err="1"/>
              <a:t>перетруджених</a:t>
            </a:r>
            <a:r>
              <a:rPr lang="ru-RU" sz="2400" dirty="0"/>
              <a:t> </a:t>
            </a:r>
            <a:r>
              <a:rPr lang="ru-RU" sz="2400" dirty="0" err="1"/>
              <a:t>роботою</a:t>
            </a:r>
            <a:r>
              <a:rPr lang="ru-RU" sz="2400" dirty="0"/>
              <a:t> і не </a:t>
            </a:r>
            <a:r>
              <a:rPr lang="ru-RU" sz="2400" dirty="0" err="1"/>
              <a:t>переобтяжених</a:t>
            </a:r>
            <a:r>
              <a:rPr lang="ru-RU" sz="2400" dirty="0"/>
              <a:t> </a:t>
            </a:r>
            <a:r>
              <a:rPr lang="ru-RU" sz="2400" dirty="0" err="1"/>
              <a:t>докорами</a:t>
            </a:r>
            <a:r>
              <a:rPr lang="ru-RU" sz="2400" dirty="0"/>
              <a:t> </a:t>
            </a:r>
            <a:r>
              <a:rPr lang="ru-RU" sz="2400" dirty="0" err="1"/>
              <a:t>сумління</a:t>
            </a:r>
            <a:r>
              <a:rPr lang="ru-RU" sz="2400" dirty="0"/>
              <a:t>, то </a:t>
            </a:r>
            <a:r>
              <a:rPr lang="ru-RU" sz="2400" dirty="0" err="1"/>
              <a:t>філософія</a:t>
            </a:r>
            <a:r>
              <a:rPr lang="ru-RU" sz="2400" dirty="0"/>
              <a:t> </a:t>
            </a:r>
            <a:r>
              <a:rPr lang="ru-RU" sz="2400" dirty="0" err="1"/>
              <a:t>котрого</a:t>
            </a:r>
            <a:r>
              <a:rPr lang="ru-RU" sz="2400" dirty="0"/>
              <a:t> з </a:t>
            </a:r>
            <a:r>
              <a:rPr lang="ru-RU" sz="2400" dirty="0" err="1"/>
              <a:t>філософів</a:t>
            </a:r>
            <a:r>
              <a:rPr lang="ru-RU" sz="2400" dirty="0"/>
              <a:t> і з </a:t>
            </a:r>
            <a:r>
              <a:rPr lang="ru-RU" sz="2400" dirty="0" err="1"/>
              <a:t>якої</a:t>
            </a:r>
            <a:r>
              <a:rPr lang="ru-RU" sz="2400" dirty="0"/>
              <a:t> </a:t>
            </a:r>
            <a:r>
              <a:rPr lang="ru-RU" sz="2400" dirty="0" err="1"/>
              <a:t>епохи</a:t>
            </a:r>
            <a:r>
              <a:rPr lang="ru-RU" sz="2400" dirty="0"/>
              <a:t> </a:t>
            </a:r>
            <a:r>
              <a:rPr lang="ru-RU" sz="2400" dirty="0" err="1"/>
              <a:t>може</a:t>
            </a:r>
            <a:r>
              <a:rPr lang="ru-RU" sz="2400" dirty="0"/>
              <a:t> бути </a:t>
            </a:r>
            <a:r>
              <a:rPr lang="ru-RU" sz="2400" dirty="0" err="1"/>
              <a:t>застосована</a:t>
            </a:r>
            <a:r>
              <a:rPr lang="ru-RU" sz="2400" dirty="0"/>
              <a:t> до такого </a:t>
            </a:r>
            <a:r>
              <a:rPr lang="ru-RU" sz="2400" dirty="0" err="1"/>
              <a:t>сучасного</a:t>
            </a:r>
            <a:r>
              <a:rPr lang="ru-RU" sz="2400" dirty="0"/>
              <a:t> часу?</a:t>
            </a:r>
            <a:r>
              <a:rPr lang="uk-UA" sz="2400" dirty="0"/>
              <a:t>»</a:t>
            </a:r>
            <a:endParaRPr lang="ru-RU" sz="2400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E64E852-825A-408F-9889-35E901DC7B17}"/>
              </a:ext>
            </a:extLst>
          </p:cNvPr>
          <p:cNvSpPr txBox="1">
            <a:spLocks/>
          </p:cNvSpPr>
          <p:nvPr/>
        </p:nvSpPr>
        <p:spPr>
          <a:xfrm>
            <a:off x="664238" y="4400411"/>
            <a:ext cx="2095100" cy="7386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400" i="1" dirty="0"/>
              <a:t>Марія </a:t>
            </a:r>
            <a:r>
              <a:rPr lang="ru-RU" sz="2400" i="1" dirty="0" err="1"/>
              <a:t>Матіос</a:t>
            </a:r>
            <a:r>
              <a:rPr lang="ru-RU" sz="2400" i="1" dirty="0"/>
              <a:t> </a:t>
            </a:r>
            <a:endParaRPr lang="uk-UA" sz="2400" i="1" dirty="0"/>
          </a:p>
        </p:txBody>
      </p:sp>
      <p:pic>
        <p:nvPicPr>
          <p:cNvPr id="10242" name="Picture 2" descr="Марія Матіос, твори та інформація про автора — UkrBooks.com">
            <a:extLst>
              <a:ext uri="{FF2B5EF4-FFF2-40B4-BE49-F238E27FC236}">
                <a16:creationId xmlns:a16="http://schemas.microsoft.com/office/drawing/2014/main" id="{4200F0CD-5E49-4C9C-AD66-FD4E17A01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95" y="1748117"/>
            <a:ext cx="2781385" cy="278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833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9AAA03-48D9-455E-BAA7-C2F7BD04FD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04769" y="2560320"/>
            <a:ext cx="5488624" cy="1500692"/>
          </a:xfrm>
        </p:spPr>
        <p:txBody>
          <a:bodyPr>
            <a:noAutofit/>
          </a:bodyPr>
          <a:lstStyle/>
          <a:p>
            <a:pPr algn="l"/>
            <a:r>
              <a:rPr lang="ru-RU" sz="2400" dirty="0" err="1"/>
              <a:t>Згадався</a:t>
            </a:r>
            <a:r>
              <a:rPr lang="ru-RU" sz="2400" dirty="0"/>
              <a:t> </a:t>
            </a:r>
            <a:r>
              <a:rPr lang="ru-RU" sz="2400" dirty="0" err="1"/>
              <a:t>приазовський</a:t>
            </a:r>
            <a:r>
              <a:rPr lang="ru-RU" sz="2400" dirty="0"/>
              <a:t> </a:t>
            </a:r>
            <a:r>
              <a:rPr lang="ru-RU" sz="2400" dirty="0" err="1"/>
              <a:t>чорнозем</a:t>
            </a:r>
            <a:r>
              <a:rPr lang="ru-RU" sz="2400" dirty="0"/>
              <a:t>:</a:t>
            </a:r>
            <a:br>
              <a:rPr lang="ru-RU" sz="2400" dirty="0"/>
            </a:br>
            <a:r>
              <a:rPr lang="ru-RU" sz="2400" dirty="0" err="1"/>
              <a:t>Тугий</a:t>
            </a:r>
            <a:r>
              <a:rPr lang="ru-RU" sz="2400" dirty="0"/>
              <a:t>, зернисто-</a:t>
            </a:r>
            <a:r>
              <a:rPr lang="ru-RU" sz="2400" dirty="0" err="1"/>
              <a:t>пружний</a:t>
            </a:r>
            <a:r>
              <a:rPr lang="ru-RU" sz="2400" dirty="0"/>
              <a:t> і пахучий,</a:t>
            </a:r>
            <a:br>
              <a:rPr lang="ru-RU" sz="2400" dirty="0"/>
            </a:br>
            <a:r>
              <a:rPr lang="ru-RU" sz="2400" dirty="0" err="1"/>
              <a:t>Густий</a:t>
            </a:r>
            <a:r>
              <a:rPr lang="ru-RU" sz="2400" dirty="0"/>
              <a:t> і </a:t>
            </a:r>
            <a:r>
              <a:rPr lang="ru-RU" sz="2400" dirty="0" err="1"/>
              <a:t>теплий</a:t>
            </a:r>
            <a:r>
              <a:rPr lang="ru-RU" sz="2400" dirty="0"/>
              <a:t> </a:t>
            </a:r>
            <a:r>
              <a:rPr lang="ru-RU" sz="2400" dirty="0" err="1"/>
              <a:t>барвою</a:t>
            </a:r>
            <a:r>
              <a:rPr lang="ru-RU" sz="2400" dirty="0"/>
              <a:t>, </a:t>
            </a:r>
            <a:r>
              <a:rPr lang="ru-RU" sz="2400" dirty="0" err="1"/>
              <a:t>родючий</a:t>
            </a:r>
            <a:r>
              <a:rPr lang="ru-RU" sz="2400" dirty="0"/>
              <a:t> –</a:t>
            </a:r>
            <a:br>
              <a:rPr lang="ru-RU" sz="2400" dirty="0"/>
            </a:br>
            <a:r>
              <a:rPr lang="ru-RU" sz="2400" dirty="0" err="1"/>
              <a:t>Проміння</a:t>
            </a:r>
            <a:r>
              <a:rPr lang="ru-RU" sz="2400" dirty="0"/>
              <a:t> </a:t>
            </a:r>
            <a:r>
              <a:rPr lang="ru-RU" sz="2400" dirty="0" err="1"/>
              <a:t>сонця</a:t>
            </a:r>
            <a:r>
              <a:rPr lang="ru-RU" sz="2400" dirty="0"/>
              <a:t> </a:t>
            </a:r>
            <a:r>
              <a:rPr lang="ru-RU" sz="2400" dirty="0" err="1"/>
              <a:t>зійде</a:t>
            </a:r>
            <a:r>
              <a:rPr lang="ru-RU" sz="2400" dirty="0"/>
              <a:t> з </a:t>
            </a:r>
            <a:r>
              <a:rPr lang="ru-RU" sz="2400" dirty="0" err="1"/>
              <a:t>борозен</a:t>
            </a:r>
            <a:r>
              <a:rPr lang="ru-RU" sz="2400" dirty="0"/>
              <a:t>.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E64E852-825A-408F-9889-35E901DC7B17}"/>
              </a:ext>
            </a:extLst>
          </p:cNvPr>
          <p:cNvSpPr txBox="1">
            <a:spLocks/>
          </p:cNvSpPr>
          <p:nvPr/>
        </p:nvSpPr>
        <p:spPr>
          <a:xfrm>
            <a:off x="400676" y="4373517"/>
            <a:ext cx="2912680" cy="7386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400" i="1" dirty="0"/>
              <a:t>Володимир Пащенко</a:t>
            </a:r>
            <a:endParaRPr lang="uk-UA" sz="2400" i="1" dirty="0"/>
          </a:p>
        </p:txBody>
      </p:sp>
      <p:pic>
        <p:nvPicPr>
          <p:cNvPr id="11266" name="Picture 2" descr="Пащенко Володимир Михайлович | Національна спілка письменників України">
            <a:extLst>
              <a:ext uri="{FF2B5EF4-FFF2-40B4-BE49-F238E27FC236}">
                <a16:creationId xmlns:a16="http://schemas.microsoft.com/office/drawing/2014/main" id="{074F2158-280D-479C-B268-AB0CB7C9D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13" y="1366221"/>
            <a:ext cx="2529778" cy="319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059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9AAA03-48D9-455E-BAA7-C2F7BD04FD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04769" y="1554480"/>
            <a:ext cx="5488624" cy="2506532"/>
          </a:xfrm>
        </p:spPr>
        <p:txBody>
          <a:bodyPr>
            <a:noAutofit/>
          </a:bodyPr>
          <a:lstStyle/>
          <a:p>
            <a:pPr algn="l"/>
            <a:r>
              <a:rPr lang="ru-RU" sz="2400" dirty="0"/>
              <a:t>«</a:t>
            </a:r>
            <a:r>
              <a:rPr lang="ru-RU" sz="2400" dirty="0" err="1"/>
              <a:t>Чому</a:t>
            </a:r>
            <a:r>
              <a:rPr lang="ru-RU" sz="2400" dirty="0"/>
              <a:t> </a:t>
            </a:r>
            <a:r>
              <a:rPr lang="ru-RU" sz="2400" dirty="0" err="1"/>
              <a:t>було</a:t>
            </a:r>
            <a:r>
              <a:rPr lang="ru-RU" sz="2400" dirty="0"/>
              <a:t> </a:t>
            </a:r>
            <a:r>
              <a:rPr lang="ru-RU" sz="2400" dirty="0" err="1"/>
              <a:t>присвячене</a:t>
            </a:r>
            <a:r>
              <a:rPr lang="ru-RU" sz="2400" dirty="0"/>
              <a:t> </a:t>
            </a:r>
            <a:r>
              <a:rPr lang="ru-RU" sz="2400" dirty="0" err="1"/>
              <a:t>моє</a:t>
            </a:r>
            <a:r>
              <a:rPr lang="ru-RU" sz="2400" dirty="0"/>
              <a:t> </a:t>
            </a:r>
            <a:r>
              <a:rPr lang="ru-RU" sz="2400" dirty="0" err="1"/>
              <a:t>життя</a:t>
            </a:r>
            <a:r>
              <a:rPr lang="ru-RU" sz="2400" dirty="0"/>
              <a:t>?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звісно</a:t>
            </a:r>
            <a:r>
              <a:rPr lang="ru-RU" sz="2400" dirty="0"/>
              <a:t>, </a:t>
            </a:r>
            <a:r>
              <a:rPr lang="ru-RU" sz="2400" dirty="0" err="1"/>
              <a:t>питання</a:t>
            </a:r>
            <a:r>
              <a:rPr lang="ru-RU" sz="2400" dirty="0"/>
              <a:t> </a:t>
            </a:r>
            <a:r>
              <a:rPr lang="ru-RU" sz="2400" dirty="0" err="1"/>
              <a:t>філософське</a:t>
            </a:r>
            <a:r>
              <a:rPr lang="ru-RU" sz="2400" dirty="0"/>
              <a:t> і </a:t>
            </a:r>
            <a:r>
              <a:rPr lang="ru-RU" sz="2400" dirty="0" err="1"/>
              <a:t>частково</a:t>
            </a:r>
            <a:r>
              <a:rPr lang="ru-RU" sz="2400" dirty="0"/>
              <a:t> </a:t>
            </a:r>
            <a:r>
              <a:rPr lang="ru-RU" sz="2400" dirty="0" err="1"/>
              <a:t>риторичне</a:t>
            </a:r>
            <a:r>
              <a:rPr lang="ru-RU" sz="2400" dirty="0"/>
              <a:t>. Але коли </a:t>
            </a:r>
            <a:r>
              <a:rPr lang="ru-RU" sz="2400" dirty="0" err="1"/>
              <a:t>відхилитися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особистих</a:t>
            </a:r>
            <a:r>
              <a:rPr lang="ru-RU" sz="2400" dirty="0"/>
              <a:t> </a:t>
            </a:r>
            <a:r>
              <a:rPr lang="ru-RU" sz="2400" dirty="0" err="1"/>
              <a:t>мотивів</a:t>
            </a:r>
            <a:r>
              <a:rPr lang="ru-RU" sz="2400" dirty="0"/>
              <a:t>, </a:t>
            </a:r>
            <a:r>
              <a:rPr lang="ru-RU" sz="2400" dirty="0" err="1"/>
              <a:t>інтимних</a:t>
            </a:r>
            <a:r>
              <a:rPr lang="ru-RU" sz="2400" dirty="0"/>
              <a:t> </a:t>
            </a:r>
            <a:r>
              <a:rPr lang="ru-RU" sz="2400" dirty="0" err="1"/>
              <a:t>властивостей</a:t>
            </a:r>
            <a:r>
              <a:rPr lang="ru-RU" sz="2400" dirty="0"/>
              <a:t>, </a:t>
            </a:r>
            <a:r>
              <a:rPr lang="ru-RU" sz="2400" dirty="0" err="1"/>
              <a:t>воно</a:t>
            </a:r>
            <a:r>
              <a:rPr lang="ru-RU" sz="2400" dirty="0"/>
              <a:t> </a:t>
            </a:r>
            <a:r>
              <a:rPr lang="ru-RU" sz="2400" dirty="0" err="1"/>
              <a:t>було</a:t>
            </a:r>
            <a:r>
              <a:rPr lang="ru-RU" sz="2400" dirty="0"/>
              <a:t> </a:t>
            </a:r>
            <a:r>
              <a:rPr lang="ru-RU" sz="2400" dirty="0" err="1"/>
              <a:t>віддане</a:t>
            </a:r>
            <a:r>
              <a:rPr lang="ru-RU" sz="2400" dirty="0"/>
              <a:t> </a:t>
            </a:r>
            <a:r>
              <a:rPr lang="ru-RU" sz="2400" dirty="0" err="1"/>
              <a:t>ґрунту</a:t>
            </a:r>
            <a:r>
              <a:rPr lang="ru-RU" sz="2400" dirty="0"/>
              <a:t> – </a:t>
            </a:r>
            <a:r>
              <a:rPr lang="ru-RU" sz="2400" dirty="0" err="1"/>
              <a:t>найбільше</a:t>
            </a:r>
            <a:r>
              <a:rPr lang="ru-RU" sz="2400" dirty="0"/>
              <a:t> </a:t>
            </a:r>
            <a:r>
              <a:rPr lang="ru-RU" sz="2400" dirty="0" err="1"/>
              <a:t>чорнозему</a:t>
            </a:r>
            <a:r>
              <a:rPr lang="ru-RU" sz="2400" dirty="0"/>
              <a:t> – і </a:t>
            </a:r>
            <a:r>
              <a:rPr lang="ru-RU" sz="2400" dirty="0" err="1"/>
              <a:t>ґрунтознавству</a:t>
            </a:r>
            <a:r>
              <a:rPr lang="ru-RU" sz="2400" dirty="0"/>
              <a:t>».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E64E852-825A-408F-9889-35E901DC7B17}"/>
              </a:ext>
            </a:extLst>
          </p:cNvPr>
          <p:cNvSpPr txBox="1">
            <a:spLocks/>
          </p:cNvSpPr>
          <p:nvPr/>
        </p:nvSpPr>
        <p:spPr>
          <a:xfrm>
            <a:off x="696511" y="4352002"/>
            <a:ext cx="2912680" cy="7386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400" i="1" dirty="0"/>
              <a:t>І. А. </a:t>
            </a:r>
            <a:r>
              <a:rPr lang="ru-RU" sz="2400" i="1" dirty="0" err="1"/>
              <a:t>Крупеніков</a:t>
            </a:r>
            <a:endParaRPr lang="uk-UA" sz="2400" i="1" dirty="0"/>
          </a:p>
        </p:txBody>
      </p:sp>
      <p:pic>
        <p:nvPicPr>
          <p:cNvPr id="12290" name="Picture 2" descr="Крупеников, Игорь Аркадьевич — Википедия">
            <a:extLst>
              <a:ext uri="{FF2B5EF4-FFF2-40B4-BE49-F238E27FC236}">
                <a16:creationId xmlns:a16="http://schemas.microsoft.com/office/drawing/2014/main" id="{8C66C4D0-041B-4019-AB56-995B84DB5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09" y="802454"/>
            <a:ext cx="2381250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945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9AAA03-48D9-455E-BAA7-C2F7BD04FD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88137" y="575535"/>
            <a:ext cx="3638821" cy="5889812"/>
          </a:xfrm>
        </p:spPr>
        <p:txBody>
          <a:bodyPr>
            <a:noAutofit/>
          </a:bodyPr>
          <a:lstStyle/>
          <a:p>
            <a:pPr algn="l"/>
            <a:r>
              <a:rPr lang="ru-RU" sz="2100" dirty="0" err="1"/>
              <a:t>Найкращі</a:t>
            </a:r>
            <a:r>
              <a:rPr lang="ru-RU" sz="2100" dirty="0"/>
              <a:t> в </a:t>
            </a:r>
            <a:r>
              <a:rPr lang="ru-RU" sz="2100" dirty="0" err="1"/>
              <a:t>світі</a:t>
            </a:r>
            <a:r>
              <a:rPr lang="ru-RU" sz="2100" dirty="0"/>
              <a:t> з </a:t>
            </a:r>
            <a:r>
              <a:rPr lang="ru-RU" sz="2100" dirty="0" err="1"/>
              <a:t>всіх</a:t>
            </a:r>
            <a:r>
              <a:rPr lang="ru-RU" sz="2100" dirty="0"/>
              <a:t> </a:t>
            </a:r>
            <a:r>
              <a:rPr lang="ru-RU" sz="2100" dirty="0" err="1"/>
              <a:t>ґрунтів</a:t>
            </a:r>
            <a:r>
              <a:rPr lang="ru-RU" sz="2100" dirty="0"/>
              <a:t>,</a:t>
            </a:r>
            <a:br>
              <a:rPr lang="ru-RU" sz="2100" dirty="0"/>
            </a:br>
            <a:r>
              <a:rPr lang="ru-RU" sz="2100" dirty="0" err="1"/>
              <a:t>Звичайно</a:t>
            </a:r>
            <a:r>
              <a:rPr lang="ru-RU" sz="2100" dirty="0"/>
              <a:t>, </a:t>
            </a:r>
            <a:r>
              <a:rPr lang="ru-RU" sz="2100" dirty="0" err="1"/>
              <a:t>чорноземи</a:t>
            </a:r>
            <a:r>
              <a:rPr lang="ru-RU" sz="2100" dirty="0"/>
              <a:t>.</a:t>
            </a:r>
            <a:br>
              <a:rPr lang="ru-RU" sz="2100" dirty="0"/>
            </a:br>
            <a:r>
              <a:rPr lang="ru-RU" sz="2100" dirty="0" err="1"/>
              <a:t>Властивості</a:t>
            </a:r>
            <a:r>
              <a:rPr lang="ru-RU" sz="2100" dirty="0"/>
              <a:t>, </a:t>
            </a:r>
            <a:r>
              <a:rPr lang="ru-RU" sz="2100" dirty="0" err="1"/>
              <a:t>родючість</a:t>
            </a:r>
            <a:r>
              <a:rPr lang="ru-RU" sz="2100" dirty="0"/>
              <a:t> </a:t>
            </a:r>
            <a:r>
              <a:rPr lang="ru-RU" sz="2100" dirty="0" err="1"/>
              <a:t>їх</a:t>
            </a:r>
            <a:br>
              <a:rPr lang="ru-RU" sz="2100" dirty="0"/>
            </a:br>
            <a:r>
              <a:rPr lang="ru-RU" sz="2100" dirty="0" err="1"/>
              <a:t>Досліджують</a:t>
            </a:r>
            <a:r>
              <a:rPr lang="ru-RU" sz="2100" dirty="0"/>
              <a:t> </a:t>
            </a:r>
            <a:r>
              <a:rPr lang="ru-RU" sz="2100" dirty="0" err="1"/>
              <a:t>учені</a:t>
            </a:r>
            <a:r>
              <a:rPr lang="ru-RU" sz="2100" dirty="0"/>
              <a:t>. </a:t>
            </a:r>
            <a:br>
              <a:rPr lang="ru-RU" sz="2100" dirty="0"/>
            </a:br>
            <a:r>
              <a:rPr lang="ru-RU" sz="2100" dirty="0" err="1"/>
              <a:t>Впливають</a:t>
            </a:r>
            <a:r>
              <a:rPr lang="ru-RU" sz="2100" dirty="0"/>
              <a:t> люди на </a:t>
            </a:r>
            <a:r>
              <a:rPr lang="ru-RU" sz="2100" dirty="0" err="1"/>
              <a:t>ґрунти</a:t>
            </a:r>
            <a:r>
              <a:rPr lang="ru-RU" sz="2100" dirty="0"/>
              <a:t>,</a:t>
            </a:r>
            <a:br>
              <a:rPr lang="ru-RU" sz="2100" dirty="0"/>
            </a:br>
            <a:r>
              <a:rPr lang="ru-RU" sz="2100" dirty="0" err="1"/>
              <a:t>Руйнують</a:t>
            </a:r>
            <a:r>
              <a:rPr lang="ru-RU" sz="2100" dirty="0"/>
              <a:t>, не </a:t>
            </a:r>
            <a:r>
              <a:rPr lang="ru-RU" sz="2100" dirty="0" err="1"/>
              <a:t>шанують</a:t>
            </a:r>
            <a:r>
              <a:rPr lang="ru-RU" sz="2100" dirty="0"/>
              <a:t>,</a:t>
            </a:r>
            <a:br>
              <a:rPr lang="ru-RU" sz="2100" dirty="0"/>
            </a:br>
            <a:r>
              <a:rPr lang="ru-RU" sz="2100" dirty="0"/>
              <a:t>Для </a:t>
            </a:r>
            <a:r>
              <a:rPr lang="ru-RU" sz="2100" dirty="0" err="1"/>
              <a:t>порятунку</a:t>
            </a:r>
            <a:r>
              <a:rPr lang="ru-RU" sz="2100" dirty="0"/>
              <a:t> </a:t>
            </a:r>
            <a:r>
              <a:rPr lang="ru-RU" sz="2100" dirty="0" err="1"/>
              <a:t>їхньої</a:t>
            </a:r>
            <a:r>
              <a:rPr lang="ru-RU" sz="2100" dirty="0"/>
              <a:t> </a:t>
            </a:r>
            <a:r>
              <a:rPr lang="ru-RU" sz="2100" dirty="0" err="1"/>
              <a:t>краси</a:t>
            </a:r>
            <a:br>
              <a:rPr lang="ru-RU" sz="2100" dirty="0"/>
            </a:br>
            <a:r>
              <a:rPr lang="ru-RU" sz="2100" dirty="0" err="1"/>
              <a:t>Вчені</a:t>
            </a:r>
            <a:r>
              <a:rPr lang="ru-RU" sz="2100" dirty="0"/>
              <a:t> </a:t>
            </a:r>
            <a:r>
              <a:rPr lang="ru-RU" sz="2100" dirty="0" err="1"/>
              <a:t>плідно</a:t>
            </a:r>
            <a:r>
              <a:rPr lang="ru-RU" sz="2100" dirty="0"/>
              <a:t> </a:t>
            </a:r>
            <a:r>
              <a:rPr lang="ru-RU" sz="2100" dirty="0" err="1"/>
              <a:t>працюють</a:t>
            </a:r>
            <a:r>
              <a:rPr lang="ru-RU" sz="2100" dirty="0"/>
              <a:t>.</a:t>
            </a:r>
            <a:br>
              <a:rPr lang="ru-RU" sz="2100" dirty="0"/>
            </a:br>
            <a:r>
              <a:rPr lang="ru-RU" sz="2100" dirty="0" err="1"/>
              <a:t>Чорноземи</a:t>
            </a:r>
            <a:r>
              <a:rPr lang="ru-RU" sz="2100" dirty="0"/>
              <a:t>, </a:t>
            </a:r>
            <a:r>
              <a:rPr lang="ru-RU" sz="2100" dirty="0" err="1"/>
              <a:t>чорноземи</a:t>
            </a:r>
            <a:r>
              <a:rPr lang="ru-RU" sz="2100" dirty="0"/>
              <a:t>,</a:t>
            </a:r>
            <a:br>
              <a:rPr lang="ru-RU" sz="2100" dirty="0"/>
            </a:br>
            <a:r>
              <a:rPr lang="ru-RU" sz="2100" dirty="0" err="1"/>
              <a:t>Теплі</a:t>
            </a:r>
            <a:r>
              <a:rPr lang="ru-RU" sz="2100" dirty="0"/>
              <a:t> і </a:t>
            </a:r>
            <a:r>
              <a:rPr lang="ru-RU" sz="2100" dirty="0" err="1"/>
              <a:t>холодні</a:t>
            </a:r>
            <a:r>
              <a:rPr lang="ru-RU" sz="2100" dirty="0"/>
              <a:t>,</a:t>
            </a:r>
            <a:br>
              <a:rPr lang="ru-RU" sz="2100" dirty="0"/>
            </a:br>
            <a:r>
              <a:rPr lang="ru-RU" sz="2100" dirty="0" err="1"/>
              <a:t>Врятувать</a:t>
            </a:r>
            <a:r>
              <a:rPr lang="ru-RU" sz="2100" dirty="0"/>
              <a:t> вас </a:t>
            </a:r>
            <a:r>
              <a:rPr lang="ru-RU" sz="2100" dirty="0" err="1"/>
              <a:t>від</a:t>
            </a:r>
            <a:r>
              <a:rPr lang="ru-RU" sz="2100" dirty="0"/>
              <a:t> </a:t>
            </a:r>
            <a:r>
              <a:rPr lang="ru-RU" sz="2100" dirty="0" err="1"/>
              <a:t>свавілля</a:t>
            </a:r>
            <a:r>
              <a:rPr lang="ru-RU" sz="2100" dirty="0"/>
              <a:t> –</a:t>
            </a:r>
            <a:br>
              <a:rPr lang="ru-RU" sz="2100" dirty="0"/>
            </a:br>
            <a:r>
              <a:rPr lang="ru-RU" sz="2100" dirty="0"/>
              <a:t>Проблема </a:t>
            </a:r>
            <a:r>
              <a:rPr lang="ru-RU" sz="2100" dirty="0" err="1"/>
              <a:t>сьогодні</a:t>
            </a:r>
            <a:r>
              <a:rPr lang="ru-RU" sz="2100" dirty="0"/>
              <a:t>.</a:t>
            </a:r>
            <a:br>
              <a:rPr lang="ru-RU" sz="2100" dirty="0"/>
            </a:br>
            <a:r>
              <a:rPr lang="ru-RU" sz="2100" dirty="0"/>
              <a:t>І </a:t>
            </a:r>
            <a:r>
              <a:rPr lang="ru-RU" sz="2100" dirty="0" err="1"/>
              <a:t>учені</a:t>
            </a:r>
            <a:r>
              <a:rPr lang="ru-RU" sz="2100" dirty="0"/>
              <a:t> добре </a:t>
            </a:r>
            <a:r>
              <a:rPr lang="ru-RU" sz="2100" dirty="0" err="1"/>
              <a:t>знають</a:t>
            </a:r>
            <a:r>
              <a:rPr lang="ru-RU" sz="2100" dirty="0"/>
              <a:t>,</a:t>
            </a:r>
            <a:br>
              <a:rPr lang="ru-RU" sz="2100" dirty="0"/>
            </a:br>
            <a:r>
              <a:rPr lang="ru-RU" sz="2100" dirty="0" err="1"/>
              <a:t>Знають</a:t>
            </a:r>
            <a:r>
              <a:rPr lang="ru-RU" sz="2100" dirty="0"/>
              <a:t> </a:t>
            </a:r>
            <a:r>
              <a:rPr lang="ru-RU" sz="2100" dirty="0" err="1"/>
              <a:t>всі</a:t>
            </a:r>
            <a:r>
              <a:rPr lang="ru-RU" sz="2100" dirty="0"/>
              <a:t> </a:t>
            </a:r>
            <a:r>
              <a:rPr lang="ru-RU" sz="2100" dirty="0" err="1"/>
              <a:t>це</a:t>
            </a:r>
            <a:r>
              <a:rPr lang="ru-RU" sz="2100" dirty="0"/>
              <a:t> добре:</a:t>
            </a:r>
            <a:br>
              <a:rPr lang="ru-RU" sz="2100" dirty="0"/>
            </a:br>
            <a:r>
              <a:rPr lang="ru-RU" sz="2100" dirty="0" err="1"/>
              <a:t>Зберігати</a:t>
            </a:r>
            <a:r>
              <a:rPr lang="ru-RU" sz="2100" dirty="0"/>
              <a:t> </a:t>
            </a:r>
            <a:r>
              <a:rPr lang="ru-RU" sz="2100" dirty="0" err="1"/>
              <a:t>чорноземи</a:t>
            </a:r>
            <a:r>
              <a:rPr lang="ru-RU" sz="2100" dirty="0"/>
              <a:t> –</a:t>
            </a:r>
            <a:br>
              <a:rPr lang="ru-RU" sz="2100" dirty="0"/>
            </a:br>
            <a:r>
              <a:rPr lang="ru-RU" sz="2100" dirty="0"/>
              <a:t>Справа всенародна.</a:t>
            </a:r>
            <a:br>
              <a:rPr lang="ru-RU" sz="2100" dirty="0"/>
            </a:br>
            <a:r>
              <a:rPr lang="ru-RU" sz="2100" dirty="0" err="1"/>
              <a:t>Розквітай</a:t>
            </a:r>
            <a:r>
              <a:rPr lang="ru-RU" sz="2100" dirty="0"/>
              <a:t>, наш </a:t>
            </a:r>
            <a:r>
              <a:rPr lang="ru-RU" sz="2100" dirty="0" err="1"/>
              <a:t>Чорноземе</a:t>
            </a:r>
            <a:r>
              <a:rPr lang="ru-RU" sz="2100" dirty="0"/>
              <a:t>,</a:t>
            </a:r>
            <a:br>
              <a:rPr lang="ru-RU" sz="2100" dirty="0"/>
            </a:br>
            <a:r>
              <a:rPr lang="ru-RU" sz="2100" dirty="0"/>
              <a:t>Наша </a:t>
            </a:r>
            <a:r>
              <a:rPr lang="ru-RU" sz="2100" dirty="0" err="1"/>
              <a:t>міць</a:t>
            </a:r>
            <a:r>
              <a:rPr lang="ru-RU" sz="2100" dirty="0"/>
              <a:t> і сила,</a:t>
            </a:r>
            <a:br>
              <a:rPr lang="ru-RU" sz="2100" dirty="0"/>
            </a:br>
            <a:r>
              <a:rPr lang="ru-RU" sz="2100" dirty="0" err="1"/>
              <a:t>Щоб</a:t>
            </a:r>
            <a:r>
              <a:rPr lang="ru-RU" sz="2100" dirty="0"/>
              <a:t> тебе </a:t>
            </a:r>
            <a:r>
              <a:rPr lang="ru-RU" sz="2100" dirty="0" err="1"/>
              <a:t>ніколи</a:t>
            </a:r>
            <a:r>
              <a:rPr lang="ru-RU" sz="2100" dirty="0"/>
              <a:t> в </a:t>
            </a:r>
            <a:r>
              <a:rPr lang="ru-RU" sz="2100" dirty="0" err="1"/>
              <a:t>світі</a:t>
            </a:r>
            <a:br>
              <a:rPr lang="ru-RU" sz="2100" dirty="0"/>
            </a:br>
            <a:r>
              <a:rPr lang="ru-RU" sz="2100" dirty="0"/>
              <a:t>Люди не </a:t>
            </a:r>
            <a:r>
              <a:rPr lang="ru-RU" sz="2100" dirty="0" err="1"/>
              <a:t>змінили</a:t>
            </a:r>
            <a:r>
              <a:rPr lang="ru-RU" sz="2100"/>
              <a:t>.</a:t>
            </a:r>
            <a:endParaRPr lang="ru-RU" sz="2100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E64E852-825A-408F-9889-35E901DC7B17}"/>
              </a:ext>
            </a:extLst>
          </p:cNvPr>
          <p:cNvSpPr txBox="1">
            <a:spLocks/>
          </p:cNvSpPr>
          <p:nvPr/>
        </p:nvSpPr>
        <p:spPr>
          <a:xfrm>
            <a:off x="1500477" y="5094509"/>
            <a:ext cx="2912680" cy="7386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400" i="1" dirty="0"/>
              <a:t>Позняк С. П.</a:t>
            </a:r>
            <a:endParaRPr lang="uk-UA" sz="2400" i="1" dirty="0"/>
          </a:p>
        </p:txBody>
      </p:sp>
      <p:pic>
        <p:nvPicPr>
          <p:cNvPr id="13314" name="Picture 2" descr="Степан Позняк – відомий учений, географ-грунтознавець - Голос Бущини">
            <a:extLst>
              <a:ext uri="{FF2B5EF4-FFF2-40B4-BE49-F238E27FC236}">
                <a16:creationId xmlns:a16="http://schemas.microsoft.com/office/drawing/2014/main" id="{3845FC31-62BD-4ACF-B160-7D80755D7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042" y="1156675"/>
            <a:ext cx="2862589" cy="411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0315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8" descr="Хліборобська наука минулого - Бібліотека Уманського НУС">
            <a:extLst>
              <a:ext uri="{FF2B5EF4-FFF2-40B4-BE49-F238E27FC236}">
                <a16:creationId xmlns:a16="http://schemas.microsoft.com/office/drawing/2014/main" id="{FE4D6677-65CA-4773-A803-6B36D739C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4753" y="1079126"/>
            <a:ext cx="6266329" cy="469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СІЛЬСЬКОГОСПОДАРСЬКА КНИГА ІЗ ФОНДУ РІДКІСНИХ ВИДАНЬ НАУКОВОЇ БІ">
            <a:extLst>
              <a:ext uri="{FF2B5EF4-FFF2-40B4-BE49-F238E27FC236}">
                <a16:creationId xmlns:a16="http://schemas.microsoft.com/office/drawing/2014/main" id="{D290112E-3CF5-4583-BAB2-27A1C118F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535" y="894504"/>
            <a:ext cx="3395207" cy="516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542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oil Mapping May Indicate Success of Brush Control Method">
            <a:extLst>
              <a:ext uri="{FF2B5EF4-FFF2-40B4-BE49-F238E27FC236}">
                <a16:creationId xmlns:a16="http://schemas.microsoft.com/office/drawing/2014/main" id="{25E30D10-E7BB-4B7D-A4D5-6AB055DFA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885825"/>
            <a:ext cx="7953375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947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9AAA03-48D9-455E-BAA7-C2F7BD04FD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3214" y="1645918"/>
            <a:ext cx="5431777" cy="2372061"/>
          </a:xfrm>
        </p:spPr>
        <p:txBody>
          <a:bodyPr>
            <a:noAutofit/>
          </a:bodyPr>
          <a:lstStyle/>
          <a:p>
            <a:pPr algn="just"/>
            <a:r>
              <a:rPr lang="ru-RU" sz="2600" dirty="0"/>
              <a:t>«</a:t>
            </a:r>
            <a:r>
              <a:rPr lang="ru-RU" sz="2600" dirty="0" err="1"/>
              <a:t>Чорноземи</a:t>
            </a:r>
            <a:r>
              <a:rPr lang="ru-RU" sz="2600" dirty="0"/>
              <a:t> </a:t>
            </a:r>
            <a:r>
              <a:rPr lang="ru-RU" sz="2600" dirty="0" err="1"/>
              <a:t>грузять</a:t>
            </a:r>
            <a:r>
              <a:rPr lang="ru-RU" sz="2600" dirty="0"/>
              <a:t>: </a:t>
            </a:r>
            <a:r>
              <a:rPr lang="ru-RU" sz="2600" dirty="0" err="1"/>
              <a:t>вже</a:t>
            </a:r>
            <a:r>
              <a:rPr lang="ru-RU" sz="2600" dirty="0"/>
              <a:t> і </a:t>
            </a:r>
            <a:r>
              <a:rPr lang="ru-RU" sz="2600" dirty="0" err="1"/>
              <a:t>чорнозем</a:t>
            </a:r>
            <a:r>
              <a:rPr lang="ru-RU" sz="2600" dirty="0"/>
              <a:t> для них  </a:t>
            </a:r>
            <a:r>
              <a:rPr lang="ru-RU" sz="2600" dirty="0" err="1"/>
              <a:t>полоненим</a:t>
            </a:r>
            <a:r>
              <a:rPr lang="ru-RU" sz="2600" dirty="0"/>
              <a:t> став! Так до </a:t>
            </a:r>
            <a:r>
              <a:rPr lang="ru-RU" sz="2600" dirty="0" err="1"/>
              <a:t>цих</a:t>
            </a:r>
            <a:r>
              <a:rPr lang="ru-RU" sz="2600" dirty="0"/>
              <a:t> </a:t>
            </a:r>
            <a:r>
              <a:rPr lang="ru-RU" sz="2600" dirty="0" err="1"/>
              <a:t>пір</a:t>
            </a:r>
            <a:r>
              <a:rPr lang="ru-RU" sz="2600" dirty="0"/>
              <a:t> хапали і </a:t>
            </a:r>
            <a:r>
              <a:rPr lang="ru-RU" sz="2600" dirty="0" err="1"/>
              <a:t>відправляли</a:t>
            </a:r>
            <a:r>
              <a:rPr lang="ru-RU" sz="2600" dirty="0"/>
              <a:t> людей в </a:t>
            </a:r>
            <a:r>
              <a:rPr lang="ru-RU" sz="2600" dirty="0" err="1"/>
              <a:t>ненависний</a:t>
            </a:r>
            <a:r>
              <a:rPr lang="ru-RU" sz="2600" dirty="0"/>
              <a:t> рейх, а </a:t>
            </a:r>
            <a:r>
              <a:rPr lang="ru-RU" sz="2600" dirty="0" err="1"/>
              <a:t>цього</a:t>
            </a:r>
            <a:r>
              <a:rPr lang="ru-RU" sz="2600" dirty="0"/>
              <a:t> </a:t>
            </a:r>
            <a:r>
              <a:rPr lang="ru-RU" sz="2600" dirty="0" err="1"/>
              <a:t>літа</a:t>
            </a:r>
            <a:r>
              <a:rPr lang="ru-RU" sz="2600" dirty="0"/>
              <a:t> </a:t>
            </a:r>
            <a:r>
              <a:rPr lang="ru-RU" sz="2600" dirty="0" err="1"/>
              <a:t>узялися</a:t>
            </a:r>
            <a:r>
              <a:rPr lang="ru-RU" sz="2600" dirty="0"/>
              <a:t> </a:t>
            </a:r>
            <a:r>
              <a:rPr lang="ru-RU" sz="2600" dirty="0" err="1"/>
              <a:t>згрібати</a:t>
            </a:r>
            <a:r>
              <a:rPr lang="ru-RU" sz="2600" dirty="0"/>
              <a:t> і </a:t>
            </a:r>
            <a:r>
              <a:rPr lang="ru-RU" sz="2600" dirty="0" err="1"/>
              <a:t>чорноземи</a:t>
            </a:r>
            <a:r>
              <a:rPr lang="ru-RU" sz="2600" dirty="0"/>
              <a:t> з </a:t>
            </a:r>
            <a:r>
              <a:rPr lang="ru-RU" sz="2600" dirty="0" err="1"/>
              <a:t>полів</a:t>
            </a:r>
            <a:r>
              <a:rPr lang="ru-RU" sz="2600" dirty="0"/>
              <a:t>»</a:t>
            </a:r>
            <a:br>
              <a:rPr lang="ru-RU" sz="2600" dirty="0"/>
            </a:br>
            <a:r>
              <a:rPr lang="ru-RU" sz="2600" dirty="0"/>
              <a:t> (</a:t>
            </a:r>
            <a:r>
              <a:rPr lang="ru-RU" sz="2600" i="1" dirty="0"/>
              <a:t>Олесь Гончар </a:t>
            </a:r>
            <a:r>
              <a:rPr lang="ru-RU" sz="2600" dirty="0"/>
              <a:t>«</a:t>
            </a:r>
            <a:r>
              <a:rPr lang="ru-RU" sz="2600" dirty="0" err="1"/>
              <a:t>Прапороносці</a:t>
            </a:r>
            <a:r>
              <a:rPr lang="ru-RU" sz="2600" dirty="0"/>
              <a:t>»)</a:t>
            </a:r>
            <a:endParaRPr lang="uk-UA" sz="2600" dirty="0"/>
          </a:p>
        </p:txBody>
      </p:sp>
      <p:pic>
        <p:nvPicPr>
          <p:cNvPr id="2050" name="Picture 2" descr="Гончар Олесь Терентійович. Херсонська обласна універсальна наукова  бібліотека ім. Олеся Гончара">
            <a:extLst>
              <a:ext uri="{FF2B5EF4-FFF2-40B4-BE49-F238E27FC236}">
                <a16:creationId xmlns:a16="http://schemas.microsoft.com/office/drawing/2014/main" id="{D5AD2B47-F5E3-48A1-AF6B-AF28D46EC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82" y="1152134"/>
            <a:ext cx="2994077" cy="3742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E64E852-825A-408F-9889-35E901DC7B17}"/>
              </a:ext>
            </a:extLst>
          </p:cNvPr>
          <p:cNvSpPr txBox="1">
            <a:spLocks/>
          </p:cNvSpPr>
          <p:nvPr/>
        </p:nvSpPr>
        <p:spPr>
          <a:xfrm>
            <a:off x="754226" y="4647305"/>
            <a:ext cx="2173670" cy="7386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400" i="1" dirty="0"/>
              <a:t>Олесь Гончар</a:t>
            </a:r>
            <a:endParaRPr lang="uk-UA" sz="2400" i="1" dirty="0"/>
          </a:p>
        </p:txBody>
      </p:sp>
    </p:spTree>
    <p:extLst>
      <p:ext uri="{BB962C8B-B14F-4D97-AF65-F5344CB8AC3E}">
        <p14:creationId xmlns:p14="http://schemas.microsoft.com/office/powerpoint/2010/main" val="2989372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he post stamp with the image of chernozem (Austria, 2005) | Download  Scientific Diagram">
            <a:extLst>
              <a:ext uri="{FF2B5EF4-FFF2-40B4-BE49-F238E27FC236}">
                <a16:creationId xmlns:a16="http://schemas.microsoft.com/office/drawing/2014/main" id="{9D3C47DC-4A89-44ED-B15A-4CB516925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908" y="1548036"/>
            <a:ext cx="6557101" cy="449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8F5C0457-2A7F-4FC0-8E47-76575288F8B8}"/>
              </a:ext>
            </a:extLst>
          </p:cNvPr>
          <p:cNvSpPr txBox="1">
            <a:spLocks/>
          </p:cNvSpPr>
          <p:nvPr/>
        </p:nvSpPr>
        <p:spPr>
          <a:xfrm>
            <a:off x="837619" y="634703"/>
            <a:ext cx="7515694" cy="7386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200" i="1" dirty="0" err="1"/>
              <a:t>Поштовий</a:t>
            </a:r>
            <a:r>
              <a:rPr lang="ru-RU" sz="2200" i="1" dirty="0"/>
              <a:t> конверт і </a:t>
            </a:r>
            <a:r>
              <a:rPr lang="ru-RU" sz="2200" i="1" dirty="0" err="1"/>
              <a:t>поштова</a:t>
            </a:r>
            <a:r>
              <a:rPr lang="ru-RU" sz="2200" i="1" dirty="0"/>
              <a:t> марка, </a:t>
            </a:r>
            <a:r>
              <a:rPr lang="ru-RU" sz="2200" i="1" dirty="0" err="1"/>
              <a:t>випущені</a:t>
            </a:r>
            <a:r>
              <a:rPr lang="ru-RU" sz="2200" i="1" dirty="0"/>
              <a:t> в </a:t>
            </a:r>
            <a:r>
              <a:rPr lang="ru-RU" sz="2200" i="1" dirty="0" err="1"/>
              <a:t>Австрії</a:t>
            </a:r>
            <a:r>
              <a:rPr lang="ru-RU" sz="2200" i="1" dirty="0"/>
              <a:t>  2005 року (</a:t>
            </a:r>
            <a:r>
              <a:rPr lang="ru-RU" sz="2200" i="1" dirty="0" err="1"/>
              <a:t>присвячено</a:t>
            </a:r>
            <a:r>
              <a:rPr lang="ru-RU" sz="2200" i="1" dirty="0"/>
              <a:t> року </a:t>
            </a:r>
            <a:r>
              <a:rPr lang="ru-RU" sz="2200" i="1" dirty="0" err="1"/>
              <a:t>Чорнозему</a:t>
            </a:r>
            <a:r>
              <a:rPr lang="ru-RU" sz="2200" i="1" dirty="0"/>
              <a:t> в </a:t>
            </a:r>
            <a:r>
              <a:rPr lang="ru-RU" sz="2200" i="1" dirty="0" err="1"/>
              <a:t>Німеччині</a:t>
            </a:r>
            <a:r>
              <a:rPr lang="ru-RU" sz="2200" i="1" dirty="0"/>
              <a:t> й </a:t>
            </a:r>
            <a:r>
              <a:rPr lang="ru-RU" sz="2200" i="1" dirty="0" err="1"/>
              <a:t>Австрії</a:t>
            </a:r>
            <a:r>
              <a:rPr lang="ru-RU" sz="2200" i="1" dirty="0"/>
              <a:t>)</a:t>
            </a:r>
            <a:endParaRPr lang="uk-UA" sz="2200" i="1" dirty="0"/>
          </a:p>
        </p:txBody>
      </p:sp>
    </p:spTree>
    <p:extLst>
      <p:ext uri="{BB962C8B-B14F-4D97-AF65-F5344CB8AC3E}">
        <p14:creationId xmlns:p14="http://schemas.microsoft.com/office/powerpoint/2010/main" val="1306810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8F5C0457-2A7F-4FC0-8E47-76575288F8B8}"/>
              </a:ext>
            </a:extLst>
          </p:cNvPr>
          <p:cNvSpPr txBox="1">
            <a:spLocks/>
          </p:cNvSpPr>
          <p:nvPr/>
        </p:nvSpPr>
        <p:spPr>
          <a:xfrm>
            <a:off x="1726602" y="656218"/>
            <a:ext cx="5421855" cy="7386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200" i="1" dirty="0" err="1"/>
              <a:t>Поштовий</a:t>
            </a:r>
            <a:r>
              <a:rPr lang="ru-RU" sz="2200" i="1" dirty="0"/>
              <a:t> конверт і </a:t>
            </a:r>
            <a:r>
              <a:rPr lang="ru-RU" sz="2200" i="1" dirty="0" err="1"/>
              <a:t>поштова</a:t>
            </a:r>
            <a:r>
              <a:rPr lang="ru-RU" sz="2200" i="1" dirty="0"/>
              <a:t> марка «</a:t>
            </a:r>
            <a:r>
              <a:rPr lang="ru-RU" sz="2200" i="1" dirty="0" err="1"/>
              <a:t>Чорноземи</a:t>
            </a:r>
            <a:r>
              <a:rPr lang="ru-RU" sz="2200" i="1" dirty="0"/>
              <a:t> </a:t>
            </a:r>
            <a:r>
              <a:rPr lang="ru-RU" sz="2200" i="1" dirty="0" err="1"/>
              <a:t>України</a:t>
            </a:r>
            <a:r>
              <a:rPr lang="ru-RU" sz="2200" i="1" dirty="0"/>
              <a:t>»</a:t>
            </a:r>
            <a:endParaRPr lang="uk-UA" sz="2200" i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05B1B36-F688-45B0-8142-EBD03FD0B3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653" y="1589172"/>
            <a:ext cx="6291610" cy="443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142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я 3">
            <a:extLst>
              <a:ext uri="{FF2B5EF4-FFF2-40B4-BE49-F238E27FC236}">
                <a16:creationId xmlns:a16="http://schemas.microsoft.com/office/drawing/2014/main" id="{3949260A-4053-4FFE-BDCF-96F33F0309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3921952"/>
              </p:ext>
            </p:extLst>
          </p:nvPr>
        </p:nvGraphicFramePr>
        <p:xfrm>
          <a:off x="708072" y="813348"/>
          <a:ext cx="7727856" cy="33229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75952">
                  <a:extLst>
                    <a:ext uri="{9D8B030D-6E8A-4147-A177-3AD203B41FA5}">
                      <a16:colId xmlns:a16="http://schemas.microsoft.com/office/drawing/2014/main" val="856707844"/>
                    </a:ext>
                  </a:extLst>
                </a:gridCol>
                <a:gridCol w="2575952">
                  <a:extLst>
                    <a:ext uri="{9D8B030D-6E8A-4147-A177-3AD203B41FA5}">
                      <a16:colId xmlns:a16="http://schemas.microsoft.com/office/drawing/2014/main" val="2147071169"/>
                    </a:ext>
                  </a:extLst>
                </a:gridCol>
                <a:gridCol w="2575952">
                  <a:extLst>
                    <a:ext uri="{9D8B030D-6E8A-4147-A177-3AD203B41FA5}">
                      <a16:colId xmlns:a16="http://schemas.microsoft.com/office/drawing/2014/main" val="1019183231"/>
                    </a:ext>
                  </a:extLst>
                </a:gridCol>
              </a:tblGrid>
              <a:tr h="3322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Держава 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Всього, млн. га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На 100 жителів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2861842"/>
                  </a:ext>
                </a:extLst>
              </a:tr>
              <a:tr h="3322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Росія 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145,4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102,0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725894"/>
                  </a:ext>
                </a:extLst>
              </a:tr>
              <a:tr h="3322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США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55,1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17,6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0620549"/>
                  </a:ext>
                </a:extLst>
              </a:tr>
              <a:tr h="3322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Китай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</a:rPr>
                        <a:t>38,0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2,8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648043"/>
                  </a:ext>
                </a:extLst>
              </a:tr>
              <a:tr h="3322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Україна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27,8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61,0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5718204"/>
                  </a:ext>
                </a:extLst>
              </a:tr>
              <a:tr h="3322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Канада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7,6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21,8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9060486"/>
                  </a:ext>
                </a:extLst>
              </a:tr>
              <a:tr h="3322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Румунія 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1,6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7,4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67393466"/>
                  </a:ext>
                </a:extLst>
              </a:tr>
              <a:tr h="3322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Німеччина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0,7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0,8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1675201"/>
                  </a:ext>
                </a:extLst>
              </a:tr>
              <a:tr h="3322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Польща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0,4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1,0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2239095"/>
                  </a:ext>
                </a:extLst>
              </a:tr>
              <a:tr h="3322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Всього на Земній кулі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314,3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</a:rPr>
                        <a:t>4,5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1041393"/>
                  </a:ext>
                </a:extLst>
              </a:tr>
            </a:tbl>
          </a:graphicData>
        </a:graphic>
      </p:graphicFrame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0FF5E2B-B364-4FF1-B8B1-2423E8EB2D21}"/>
              </a:ext>
            </a:extLst>
          </p:cNvPr>
          <p:cNvSpPr txBox="1">
            <a:spLocks/>
          </p:cNvSpPr>
          <p:nvPr/>
        </p:nvSpPr>
        <p:spPr>
          <a:xfrm>
            <a:off x="1879143" y="155986"/>
            <a:ext cx="5421855" cy="4751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200" i="1" dirty="0" err="1"/>
              <a:t>Чорноземні</a:t>
            </a:r>
            <a:r>
              <a:rPr lang="ru-RU" sz="2200" i="1" dirty="0"/>
              <a:t> </a:t>
            </a:r>
            <a:r>
              <a:rPr lang="ru-RU" sz="2200" i="1" dirty="0" err="1"/>
              <a:t>ґрунти</a:t>
            </a:r>
            <a:r>
              <a:rPr lang="ru-RU" sz="2200" i="1" dirty="0"/>
              <a:t> </a:t>
            </a:r>
            <a:r>
              <a:rPr lang="ru-RU" sz="2200" i="1" dirty="0" err="1"/>
              <a:t>окремих</a:t>
            </a:r>
            <a:r>
              <a:rPr lang="ru-RU" sz="2200" i="1" dirty="0"/>
              <a:t> держав </a:t>
            </a:r>
            <a:r>
              <a:rPr lang="ru-RU" sz="2200" i="1" dirty="0" err="1"/>
              <a:t>світу</a:t>
            </a:r>
            <a:endParaRPr lang="uk-UA" sz="2200" i="1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F0A04BC2-A327-4861-B2CB-D2BF0307E8C6}"/>
              </a:ext>
            </a:extLst>
          </p:cNvPr>
          <p:cNvSpPr txBox="1">
            <a:spLocks/>
          </p:cNvSpPr>
          <p:nvPr/>
        </p:nvSpPr>
        <p:spPr>
          <a:xfrm>
            <a:off x="708070" y="4571349"/>
            <a:ext cx="7727855" cy="10333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500" b="1" dirty="0" err="1"/>
              <a:t>Чорнозем</a:t>
            </a:r>
            <a:r>
              <a:rPr lang="ru-RU" sz="2500" dirty="0"/>
              <a:t> – феномен </a:t>
            </a:r>
            <a:r>
              <a:rPr lang="ru-RU" sz="2500" dirty="0" err="1"/>
              <a:t>кайнозойської</a:t>
            </a:r>
            <a:r>
              <a:rPr lang="ru-RU" sz="2500" dirty="0"/>
              <a:t> </a:t>
            </a:r>
            <a:r>
              <a:rPr lang="ru-RU" sz="2500" dirty="0" err="1"/>
              <a:t>ери</a:t>
            </a:r>
            <a:r>
              <a:rPr lang="ru-RU" sz="2500" dirty="0"/>
              <a:t>, </a:t>
            </a:r>
            <a:r>
              <a:rPr lang="ru-RU" sz="2500" dirty="0" err="1"/>
              <a:t>еталон</a:t>
            </a:r>
            <a:r>
              <a:rPr lang="ru-RU" sz="2500" dirty="0"/>
              <a:t> </a:t>
            </a:r>
            <a:r>
              <a:rPr lang="ru-RU" sz="2500" dirty="0" err="1"/>
              <a:t>досконалості</a:t>
            </a:r>
            <a:r>
              <a:rPr lang="ru-RU" sz="2500" dirty="0"/>
              <a:t> у </a:t>
            </a:r>
            <a:r>
              <a:rPr lang="ru-RU" sz="2500" dirty="0" err="1"/>
              <a:t>світі</a:t>
            </a:r>
            <a:r>
              <a:rPr lang="ru-RU" sz="2500" dirty="0"/>
              <a:t> </a:t>
            </a:r>
            <a:r>
              <a:rPr lang="ru-RU" sz="2500" dirty="0" err="1"/>
              <a:t>ґрунтів</a:t>
            </a:r>
            <a:r>
              <a:rPr lang="ru-RU" sz="2500" dirty="0"/>
              <a:t>. </a:t>
            </a:r>
            <a:r>
              <a:rPr lang="ru-RU" sz="2500" dirty="0" err="1"/>
              <a:t>Це</a:t>
            </a:r>
            <a:r>
              <a:rPr lang="ru-RU" sz="2500" dirty="0"/>
              <a:t> </a:t>
            </a:r>
            <a:r>
              <a:rPr lang="ru-RU" sz="2500" dirty="0" err="1"/>
              <a:t>своєрідний</a:t>
            </a:r>
            <a:r>
              <a:rPr lang="ru-RU" sz="2500" dirty="0"/>
              <a:t> </a:t>
            </a:r>
            <a:r>
              <a:rPr lang="ru-RU" sz="2500" dirty="0" err="1"/>
              <a:t>український</a:t>
            </a:r>
            <a:r>
              <a:rPr lang="ru-RU" sz="2500" dirty="0"/>
              <a:t> бренд, символ і предмет </a:t>
            </a:r>
            <a:r>
              <a:rPr lang="ru-RU" sz="2500" dirty="0" err="1"/>
              <a:t>гордощів</a:t>
            </a:r>
            <a:r>
              <a:rPr lang="ru-RU" sz="2500" dirty="0"/>
              <a:t> </a:t>
            </a:r>
            <a:r>
              <a:rPr lang="ru-RU" sz="2500" dirty="0" err="1"/>
              <a:t>нації</a:t>
            </a:r>
            <a:r>
              <a:rPr lang="ru-RU" sz="2500" dirty="0"/>
              <a:t>.</a:t>
            </a:r>
            <a:endParaRPr lang="uk-UA" sz="2500" dirty="0"/>
          </a:p>
        </p:txBody>
      </p:sp>
    </p:spTree>
    <p:extLst>
      <p:ext uri="{BB962C8B-B14F-4D97-AF65-F5344CB8AC3E}">
        <p14:creationId xmlns:p14="http://schemas.microsoft.com/office/powerpoint/2010/main" val="3495611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9AAA03-48D9-455E-BAA7-C2F7BD04FD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2156" y="1947133"/>
            <a:ext cx="5465459" cy="1944445"/>
          </a:xfrm>
        </p:spPr>
        <p:txBody>
          <a:bodyPr>
            <a:noAutofit/>
          </a:bodyPr>
          <a:lstStyle/>
          <a:p>
            <a:pPr algn="l"/>
            <a:r>
              <a:rPr lang="uk-UA" sz="3000" dirty="0"/>
              <a:t>«Ч</a:t>
            </a:r>
            <a:r>
              <a:rPr lang="ru-RU" sz="3000" dirty="0" err="1"/>
              <a:t>орноземний</a:t>
            </a:r>
            <a:r>
              <a:rPr lang="ru-RU" sz="3000" dirty="0"/>
              <a:t> степ в </a:t>
            </a:r>
            <a:r>
              <a:rPr lang="ru-RU" sz="3000" dirty="0" err="1"/>
              <a:t>часи</a:t>
            </a:r>
            <a:r>
              <a:rPr lang="ru-RU" sz="3000" dirty="0"/>
              <a:t> </a:t>
            </a:r>
            <a:r>
              <a:rPr lang="ru-RU" sz="3000" dirty="0" err="1"/>
              <a:t>запорожців</a:t>
            </a:r>
            <a:r>
              <a:rPr lang="ru-RU" sz="3000" dirty="0"/>
              <a:t> </a:t>
            </a:r>
            <a:r>
              <a:rPr lang="ru-RU" sz="3000" dirty="0" err="1"/>
              <a:t>приховував</a:t>
            </a:r>
            <a:r>
              <a:rPr lang="ru-RU" sz="3000" dirty="0"/>
              <a:t> коня разом з вершником» </a:t>
            </a:r>
            <a:br>
              <a:rPr lang="ru-RU" sz="3000" dirty="0"/>
            </a:br>
            <a:r>
              <a:rPr lang="ru-RU" sz="3000" dirty="0"/>
              <a:t>(</a:t>
            </a:r>
            <a:r>
              <a:rPr lang="ru-RU" sz="3000" i="1" dirty="0" err="1"/>
              <a:t>Микола</a:t>
            </a:r>
            <a:r>
              <a:rPr lang="ru-RU" sz="3000" i="1" dirty="0"/>
              <a:t> Гоголь </a:t>
            </a:r>
            <a:r>
              <a:rPr lang="ru-RU" sz="3000" dirty="0"/>
              <a:t>«Тарас Бульба»)</a:t>
            </a:r>
            <a:endParaRPr lang="uk-UA" sz="3000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24E1CBEE-88B2-4224-99FB-3DBFE807AAAD}"/>
              </a:ext>
            </a:extLst>
          </p:cNvPr>
          <p:cNvSpPr txBox="1">
            <a:spLocks/>
          </p:cNvSpPr>
          <p:nvPr/>
        </p:nvSpPr>
        <p:spPr>
          <a:xfrm>
            <a:off x="704313" y="4717228"/>
            <a:ext cx="2173670" cy="5127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400" i="1" dirty="0"/>
              <a:t>Микола Гоголь</a:t>
            </a:r>
            <a:endParaRPr lang="uk-UA" sz="2400" i="1" dirty="0"/>
          </a:p>
        </p:txBody>
      </p:sp>
      <p:pic>
        <p:nvPicPr>
          <p:cNvPr id="5122" name="Picture 2" descr="Николай Гоголь • Arzamas">
            <a:extLst>
              <a:ext uri="{FF2B5EF4-FFF2-40B4-BE49-F238E27FC236}">
                <a16:creationId xmlns:a16="http://schemas.microsoft.com/office/drawing/2014/main" id="{FA2C694A-358F-4E50-BBF9-6F0946FD2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23" y="1151630"/>
            <a:ext cx="2762250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78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9AAA03-48D9-455E-BAA7-C2F7BD04FD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3215" y="1345240"/>
            <a:ext cx="5243126" cy="3673490"/>
          </a:xfrm>
        </p:spPr>
        <p:txBody>
          <a:bodyPr>
            <a:noAutofit/>
          </a:bodyPr>
          <a:lstStyle/>
          <a:p>
            <a:pPr algn="just"/>
            <a:r>
              <a:rPr lang="ru-RU" sz="2600" dirty="0"/>
              <a:t>«І </a:t>
            </a:r>
            <a:r>
              <a:rPr lang="ru-RU" sz="2600" dirty="0" err="1"/>
              <a:t>землиця</a:t>
            </a:r>
            <a:r>
              <a:rPr lang="ru-RU" sz="2600" dirty="0"/>
              <a:t> тут. </a:t>
            </a:r>
            <a:r>
              <a:rPr lang="ru-RU" sz="2600" dirty="0" err="1"/>
              <a:t>Пахне</a:t>
            </a:r>
            <a:r>
              <a:rPr lang="ru-RU" sz="2600" dirty="0"/>
              <a:t> </a:t>
            </a:r>
            <a:r>
              <a:rPr lang="ru-RU" sz="2600" dirty="0" err="1"/>
              <a:t>чорноземом</a:t>
            </a:r>
            <a:r>
              <a:rPr lang="ru-RU" sz="2600" dirty="0"/>
              <a:t>».</a:t>
            </a:r>
            <a:br>
              <a:rPr lang="ru-RU" sz="2600" dirty="0"/>
            </a:br>
            <a:br>
              <a:rPr lang="ru-RU" sz="2600" dirty="0"/>
            </a:br>
            <a:r>
              <a:rPr lang="ru-RU" sz="2600" dirty="0"/>
              <a:t>«В </a:t>
            </a:r>
            <a:r>
              <a:rPr lang="ru-RU" sz="2600" dirty="0" err="1"/>
              <a:t>полі</a:t>
            </a:r>
            <a:r>
              <a:rPr lang="ru-RU" sz="2600" dirty="0"/>
              <a:t> </a:t>
            </a:r>
            <a:r>
              <a:rPr lang="ru-RU" sz="2600" dirty="0" err="1"/>
              <a:t>було</a:t>
            </a:r>
            <a:r>
              <a:rPr lang="ru-RU" sz="2600" dirty="0"/>
              <a:t> </a:t>
            </a:r>
            <a:r>
              <a:rPr lang="ru-RU" sz="2600" dirty="0" err="1"/>
              <a:t>багато</a:t>
            </a:r>
            <a:r>
              <a:rPr lang="ru-RU" sz="2600" dirty="0"/>
              <a:t> </a:t>
            </a:r>
            <a:r>
              <a:rPr lang="ru-RU" sz="2600" dirty="0" err="1"/>
              <a:t>сонця</a:t>
            </a:r>
            <a:r>
              <a:rPr lang="ru-RU" sz="2600" dirty="0"/>
              <a:t>. І </a:t>
            </a:r>
            <a:r>
              <a:rPr lang="ru-RU" sz="2600" dirty="0" err="1"/>
              <a:t>чим</a:t>
            </a:r>
            <a:r>
              <a:rPr lang="ru-RU" sz="2600" dirty="0"/>
              <a:t> </a:t>
            </a:r>
            <a:r>
              <a:rPr lang="ru-RU" sz="2600" dirty="0" err="1"/>
              <a:t>яскравіше</a:t>
            </a:r>
            <a:r>
              <a:rPr lang="ru-RU" sz="2600" dirty="0"/>
              <a:t> </a:t>
            </a:r>
            <a:r>
              <a:rPr lang="ru-RU" sz="2600" dirty="0" err="1"/>
              <a:t>воно</a:t>
            </a:r>
            <a:r>
              <a:rPr lang="ru-RU" sz="2600" dirty="0"/>
              <a:t> </a:t>
            </a:r>
            <a:r>
              <a:rPr lang="ru-RU" sz="2600" dirty="0" err="1"/>
              <a:t>світило</a:t>
            </a:r>
            <a:r>
              <a:rPr lang="ru-RU" sz="2600" dirty="0"/>
              <a:t>, </a:t>
            </a:r>
            <a:r>
              <a:rPr lang="ru-RU" sz="2600" dirty="0" err="1"/>
              <a:t>тим</a:t>
            </a:r>
            <a:r>
              <a:rPr lang="ru-RU" sz="2600" dirty="0"/>
              <a:t>  </a:t>
            </a:r>
            <a:r>
              <a:rPr lang="ru-RU" sz="2600" dirty="0" err="1"/>
              <a:t>сильніше</a:t>
            </a:r>
            <a:r>
              <a:rPr lang="ru-RU" sz="2600" dirty="0"/>
              <a:t> </a:t>
            </a:r>
            <a:r>
              <a:rPr lang="ru-RU" sz="2600" dirty="0" err="1"/>
              <a:t>переливалися</a:t>
            </a:r>
            <a:r>
              <a:rPr lang="ru-RU" sz="2600" dirty="0"/>
              <a:t> </a:t>
            </a:r>
            <a:r>
              <a:rPr lang="ru-RU" sz="2600" dirty="0" err="1"/>
              <a:t>відблиски</a:t>
            </a:r>
            <a:r>
              <a:rPr lang="ru-RU" sz="2600" dirty="0"/>
              <a:t> на </a:t>
            </a:r>
            <a:r>
              <a:rPr lang="ru-RU" sz="2600" dirty="0" err="1"/>
              <a:t>гребенях</a:t>
            </a:r>
            <a:r>
              <a:rPr lang="ru-RU" sz="2600" dirty="0"/>
              <a:t> </a:t>
            </a:r>
            <a:r>
              <a:rPr lang="ru-RU" sz="2600" dirty="0" err="1"/>
              <a:t>борід</a:t>
            </a:r>
            <a:r>
              <a:rPr lang="ru-RU" sz="2600" dirty="0"/>
              <a:t>. </a:t>
            </a:r>
            <a:r>
              <a:rPr lang="ru-RU" sz="2600" dirty="0" err="1"/>
              <a:t>Чорнозем</a:t>
            </a:r>
            <a:r>
              <a:rPr lang="ru-RU" sz="2600" dirty="0"/>
              <a:t> то </a:t>
            </a:r>
            <a:r>
              <a:rPr lang="ru-RU" sz="2600" dirty="0" err="1"/>
              <a:t>піднімався</a:t>
            </a:r>
            <a:r>
              <a:rPr lang="ru-RU" sz="2600" dirty="0"/>
              <a:t> в </a:t>
            </a:r>
            <a:r>
              <a:rPr lang="ru-RU" sz="2600" dirty="0" err="1"/>
              <a:t>мареві</a:t>
            </a:r>
            <a:r>
              <a:rPr lang="ru-RU" sz="2600" dirty="0"/>
              <a:t>, то </a:t>
            </a:r>
            <a:r>
              <a:rPr lang="ru-RU" sz="2600" dirty="0" err="1"/>
              <a:t>знову</a:t>
            </a:r>
            <a:r>
              <a:rPr lang="ru-RU" sz="2600" dirty="0"/>
              <a:t> </a:t>
            </a:r>
            <a:r>
              <a:rPr lang="ru-RU" sz="2600" dirty="0" err="1"/>
              <a:t>опускався</a:t>
            </a:r>
            <a:r>
              <a:rPr lang="ru-RU" sz="2600" dirty="0"/>
              <a:t>, </a:t>
            </a:r>
            <a:r>
              <a:rPr lang="ru-RU" sz="2600" dirty="0" err="1"/>
              <a:t>тремтів</a:t>
            </a:r>
            <a:r>
              <a:rPr lang="ru-RU" sz="2600" dirty="0"/>
              <a:t> у </a:t>
            </a:r>
            <a:r>
              <a:rPr lang="ru-RU" sz="2600" dirty="0" err="1"/>
              <a:t>весняному</a:t>
            </a:r>
            <a:r>
              <a:rPr lang="ru-RU" sz="2600" dirty="0"/>
              <a:t> </a:t>
            </a:r>
            <a:r>
              <a:rPr lang="ru-RU" sz="2600" dirty="0" err="1"/>
              <a:t>неспокої</a:t>
            </a:r>
            <a:r>
              <a:rPr lang="ru-RU" sz="2600" dirty="0"/>
              <a:t>. </a:t>
            </a:r>
            <a:r>
              <a:rPr lang="ru-RU" sz="2600" dirty="0" err="1"/>
              <a:t>Чорнозем</a:t>
            </a:r>
            <a:r>
              <a:rPr lang="ru-RU" sz="2600" dirty="0"/>
              <a:t> </a:t>
            </a:r>
            <a:r>
              <a:rPr lang="ru-RU" sz="2600" dirty="0" err="1"/>
              <a:t>дихав</a:t>
            </a:r>
            <a:r>
              <a:rPr lang="ru-RU" sz="2600" dirty="0"/>
              <a:t>!» </a:t>
            </a:r>
            <a:br>
              <a:rPr lang="ru-RU" sz="2600" dirty="0"/>
            </a:br>
            <a:r>
              <a:rPr lang="ru-RU" sz="2600" dirty="0"/>
              <a:t>(Г. </a:t>
            </a:r>
            <a:r>
              <a:rPr lang="ru-RU" sz="2600" dirty="0" err="1"/>
              <a:t>М.</a:t>
            </a:r>
            <a:r>
              <a:rPr lang="ru-RU" sz="2600" i="1" dirty="0" err="1"/>
              <a:t>Троєпольський</a:t>
            </a:r>
            <a:r>
              <a:rPr lang="ru-RU" sz="2600" dirty="0"/>
              <a:t> «</a:t>
            </a:r>
            <a:r>
              <a:rPr lang="ru-RU" sz="2600" dirty="0" err="1"/>
              <a:t>Чорнозем</a:t>
            </a:r>
            <a:r>
              <a:rPr lang="ru-RU" sz="2600" dirty="0"/>
              <a:t>»)</a:t>
            </a:r>
            <a:endParaRPr lang="uk-UA" sz="2600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E64E852-825A-408F-9889-35E901DC7B17}"/>
              </a:ext>
            </a:extLst>
          </p:cNvPr>
          <p:cNvSpPr txBox="1">
            <a:spLocks/>
          </p:cNvSpPr>
          <p:nvPr/>
        </p:nvSpPr>
        <p:spPr>
          <a:xfrm>
            <a:off x="502872" y="4454199"/>
            <a:ext cx="2860343" cy="7386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400" i="1" dirty="0"/>
              <a:t>Г. М. </a:t>
            </a:r>
            <a:r>
              <a:rPr lang="ru-RU" sz="2400" i="1" dirty="0" err="1"/>
              <a:t>Троєпольський</a:t>
            </a:r>
            <a:r>
              <a:rPr lang="ru-RU" sz="2400" i="1" dirty="0"/>
              <a:t> </a:t>
            </a:r>
            <a:endParaRPr lang="uk-UA" sz="2400" i="1" dirty="0"/>
          </a:p>
        </p:txBody>
      </p:sp>
      <p:pic>
        <p:nvPicPr>
          <p:cNvPr id="6148" name="Picture 4" descr="Автор: Троепольский Гавриил Николаевич - 11 книг - Читать, Скачать - ЛитМир">
            <a:extLst>
              <a:ext uri="{FF2B5EF4-FFF2-40B4-BE49-F238E27FC236}">
                <a16:creationId xmlns:a16="http://schemas.microsoft.com/office/drawing/2014/main" id="{6A3B3811-0194-4605-BB37-6A541B7E5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99" y="1417686"/>
            <a:ext cx="2477732" cy="323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523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9AAA03-48D9-455E-BAA7-C2F7BD04FD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3215" y="1963270"/>
            <a:ext cx="5662451" cy="1716377"/>
          </a:xfrm>
        </p:spPr>
        <p:txBody>
          <a:bodyPr>
            <a:noAutofit/>
          </a:bodyPr>
          <a:lstStyle/>
          <a:p>
            <a:pPr algn="l"/>
            <a:r>
              <a:rPr lang="ru-RU" sz="2600" dirty="0" err="1"/>
              <a:t>Чорнозем</a:t>
            </a:r>
            <a:r>
              <a:rPr lang="ru-RU" sz="2600" dirty="0"/>
              <a:t> </a:t>
            </a:r>
            <a:r>
              <a:rPr lang="ru-RU" sz="2600" dirty="0" err="1"/>
              <a:t>підвівся</a:t>
            </a:r>
            <a:r>
              <a:rPr lang="ru-RU" sz="2600" dirty="0"/>
              <a:t> і дивиться в </a:t>
            </a:r>
            <a:r>
              <a:rPr lang="ru-RU" sz="2600" dirty="0" err="1"/>
              <a:t>вічі</a:t>
            </a:r>
            <a:r>
              <a:rPr lang="ru-RU" sz="2600" dirty="0"/>
              <a:t>,</a:t>
            </a:r>
            <a:br>
              <a:rPr lang="ru-RU" sz="2600" dirty="0"/>
            </a:br>
            <a:r>
              <a:rPr lang="ru-RU" sz="2600" dirty="0"/>
              <a:t>І кривить </a:t>
            </a:r>
            <a:r>
              <a:rPr lang="ru-RU" sz="2600" dirty="0" err="1"/>
              <a:t>обличчя</a:t>
            </a:r>
            <a:r>
              <a:rPr lang="ru-RU" sz="2600" dirty="0"/>
              <a:t> в </a:t>
            </a:r>
            <a:r>
              <a:rPr lang="ru-RU" sz="2600" dirty="0" err="1"/>
              <a:t>кривавий</a:t>
            </a:r>
            <a:r>
              <a:rPr lang="ru-RU" sz="2600" dirty="0"/>
              <a:t> </a:t>
            </a:r>
            <a:r>
              <a:rPr lang="ru-RU" sz="2600" dirty="0" err="1"/>
              <a:t>свій</a:t>
            </a:r>
            <a:r>
              <a:rPr lang="ru-RU" sz="2600" dirty="0"/>
              <a:t> </a:t>
            </a:r>
            <a:r>
              <a:rPr lang="ru-RU" sz="2600" dirty="0" err="1"/>
              <a:t>сміх</a:t>
            </a:r>
            <a:r>
              <a:rPr lang="ru-RU" sz="2600" dirty="0"/>
              <a:t>.</a:t>
            </a:r>
            <a:br>
              <a:rPr lang="ru-RU" sz="2600" dirty="0"/>
            </a:br>
            <a:r>
              <a:rPr lang="ru-RU" sz="2600" dirty="0"/>
              <a:t>Поете, </a:t>
            </a:r>
            <a:r>
              <a:rPr lang="ru-RU" sz="2600" dirty="0" err="1"/>
              <a:t>любити</a:t>
            </a:r>
            <a:r>
              <a:rPr lang="ru-RU" sz="2600" dirty="0"/>
              <a:t> </a:t>
            </a:r>
            <a:r>
              <a:rPr lang="ru-RU" sz="2600" dirty="0" err="1"/>
              <a:t>свій</a:t>
            </a:r>
            <a:r>
              <a:rPr lang="ru-RU" sz="2600" dirty="0"/>
              <a:t> край не є </a:t>
            </a:r>
            <a:r>
              <a:rPr lang="ru-RU" sz="2600" dirty="0" err="1"/>
              <a:t>злочин</a:t>
            </a:r>
            <a:r>
              <a:rPr lang="ru-RU" sz="2600" dirty="0"/>
              <a:t>.</a:t>
            </a:r>
            <a:br>
              <a:rPr lang="ru-RU" sz="2600" dirty="0"/>
            </a:br>
            <a:r>
              <a:rPr lang="ru-RU" sz="2600" dirty="0"/>
              <a:t>Коли </a:t>
            </a:r>
            <a:r>
              <a:rPr lang="ru-RU" sz="2600" dirty="0" err="1"/>
              <a:t>це</a:t>
            </a:r>
            <a:r>
              <a:rPr lang="ru-RU" sz="2600" dirty="0"/>
              <a:t> для </a:t>
            </a:r>
            <a:r>
              <a:rPr lang="ru-RU" sz="2600" dirty="0" err="1"/>
              <a:t>всіх</a:t>
            </a:r>
            <a:r>
              <a:rPr lang="ru-RU" sz="2600" dirty="0"/>
              <a:t>!</a:t>
            </a:r>
            <a:endParaRPr lang="ru-RU" sz="2600" dirty="0">
              <a:solidFill>
                <a:srgbClr val="FF0000"/>
              </a:solidFill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E64E852-825A-408F-9889-35E901DC7B17}"/>
              </a:ext>
            </a:extLst>
          </p:cNvPr>
          <p:cNvSpPr txBox="1">
            <a:spLocks/>
          </p:cNvSpPr>
          <p:nvPr/>
        </p:nvSpPr>
        <p:spPr>
          <a:xfrm>
            <a:off x="502872" y="4454199"/>
            <a:ext cx="2860343" cy="7386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400" i="1" dirty="0"/>
              <a:t>Павло </a:t>
            </a:r>
            <a:r>
              <a:rPr lang="ru-RU" sz="2400" i="1" dirty="0" err="1"/>
              <a:t>Тичина</a:t>
            </a:r>
            <a:r>
              <a:rPr lang="ru-RU" sz="2400" i="1" dirty="0"/>
              <a:t> </a:t>
            </a:r>
            <a:endParaRPr lang="uk-UA" sz="2400" i="1" dirty="0"/>
          </a:p>
        </p:txBody>
      </p:sp>
      <p:pic>
        <p:nvPicPr>
          <p:cNvPr id="7170" name="Picture 2" descr="Бібліотека - філія для юнацтва КЗ &amp;quot;Публічна бібліотека&amp;quot; Чугуївської міської  ради: ПАВЛО ГРИГОРОВИЧ ТИЧИНА –125 РОКІВ ВІД ДНЯ НАРОДЖЕННЯ">
            <a:extLst>
              <a:ext uri="{FF2B5EF4-FFF2-40B4-BE49-F238E27FC236}">
                <a16:creationId xmlns:a16="http://schemas.microsoft.com/office/drawing/2014/main" id="{E07A80FD-9EA8-47CB-8226-EEFB69981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37" y="1032552"/>
            <a:ext cx="2732475" cy="359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2717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468</TotalTime>
  <Words>631</Words>
  <Application>Microsoft Office PowerPoint</Application>
  <PresentationFormat>Екран (4:3)</PresentationFormat>
  <Paragraphs>57</Paragraphs>
  <Slides>16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Виставка-презентація унікальних, раритетних і сучасних наукових книг серії «Чорноземи», присвячена Всесвітньому дню ґрунту –  5 грудня</vt:lpstr>
      <vt:lpstr>Презентація PowerPoint</vt:lpstr>
      <vt:lpstr>«Чорноземи грузять: вже і чорнозем для них  полоненим став! Так до цих пір хапали і відправляли людей в ненависний рейх, а цього літа узялися згрібати і чорноземи з полів»  (Олесь Гончар «Прапороносці»)</vt:lpstr>
      <vt:lpstr>Презентація PowerPoint</vt:lpstr>
      <vt:lpstr>Презентація PowerPoint</vt:lpstr>
      <vt:lpstr>Презентація PowerPoint</vt:lpstr>
      <vt:lpstr>«Чорноземний степ в часи запорожців приховував коня разом з вершником»  (Микола Гоголь «Тарас Бульба»)</vt:lpstr>
      <vt:lpstr>«І землиця тут. Пахне чорноземом».  «В полі було багато сонця. І чим яскравіше воно світило, тим  сильніше переливалися відблиски на гребенях борід. Чорнозем то піднімався в мареві, то знову опускався, тремтів у весняному неспокої. Чорнозем дихав!»  (Г. М.Троєпольський «Чорнозем»)</vt:lpstr>
      <vt:lpstr>Чорнозем підвівся і дивиться в вічі, І кривить обличчя в кривавий свій сміх. Поете, любити свій край не є злочин. Коли це для всіх!</vt:lpstr>
      <vt:lpstr>В моїм краю чорноземи метрові: Посадиш голоблю – і та проросте.</vt:lpstr>
      <vt:lpstr>Там, за порогами, в степах, де землі щедрі і розлогі, сидять лелеки на стовпах і ріллі дихають вологі, там що не впало — проросло, шляхи — як рокіт на бандурі, там як зривались чорні бурі — чорнозем тоннами несло…</vt:lpstr>
      <vt:lpstr>«Розумна людина завжди вважає, що час, в якому вона живе, позбавлений будь-якого раціонального тлумачення. Бо, якщо третина чи четвертина людства страждає або гине від голоду, а масивний український чорнозем, зарослий бур’яном, дає лише урожай «Майбахів» одному відсоткові вибраних, але не перетруджених роботою і не переобтяжених докорами сумління, то філософія котрого з філософів і з якої епохи може бути застосована до такого сучасного часу?»</vt:lpstr>
      <vt:lpstr>Згадався приазовський чорнозем: Тугий, зернисто-пружний і пахучий, Густий і теплий барвою, родючий – Проміння сонця зійде з борозен.</vt:lpstr>
      <vt:lpstr>«Чому було присвячене моє життя? Це звісно, питання філософське і частково риторичне. Але коли відхилитися від особистих мотивів, інтимних властивостей, воно було віддане ґрунту – найбільше чорнозему – і ґрунтознавству».</vt:lpstr>
      <vt:lpstr>Найкращі в світі з всіх ґрунтів, Звичайно, чорноземи. Властивості, родючість їх Досліджують учені.  Впливають люди на ґрунти, Руйнують, не шанують, Для порятунку їхньої краси Вчені плідно працюють. Чорноземи, чорноземи, Теплі і холодні, Врятувать вас від свавілля – Проблема сьогодні. І учені добре знають, Знають всі це добре: Зберігати чорноземи – Справа всенародна. Розквітай, наш Чорноземе, Наша міць і сила, Щоб тебе ніколи в світі Люди не змінили.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Taras Yamelynets</dc:creator>
  <cp:lastModifiedBy>Taras Yamelynets</cp:lastModifiedBy>
  <cp:revision>25</cp:revision>
  <dcterms:created xsi:type="dcterms:W3CDTF">2021-11-24T13:44:41Z</dcterms:created>
  <dcterms:modified xsi:type="dcterms:W3CDTF">2021-11-29T16:15:16Z</dcterms:modified>
</cp:coreProperties>
</file>